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6" r:id="rId5"/>
    <p:sldMasterId id="2147483783" r:id="rId6"/>
  </p:sldMasterIdLst>
  <p:notesMasterIdLst>
    <p:notesMasterId r:id="rId75"/>
  </p:notesMasterIdLst>
  <p:sldIdLst>
    <p:sldId id="256" r:id="rId7"/>
    <p:sldId id="2076138251" r:id="rId8"/>
    <p:sldId id="2134804663" r:id="rId9"/>
    <p:sldId id="2134804664" r:id="rId10"/>
    <p:sldId id="2134804665" r:id="rId11"/>
    <p:sldId id="2134804769" r:id="rId12"/>
    <p:sldId id="2134804666" r:id="rId13"/>
    <p:sldId id="2134804667" r:id="rId14"/>
    <p:sldId id="2134804691" r:id="rId15"/>
    <p:sldId id="2134804692" r:id="rId16"/>
    <p:sldId id="2134804693" r:id="rId17"/>
    <p:sldId id="2134804694" r:id="rId18"/>
    <p:sldId id="2134804695" r:id="rId19"/>
    <p:sldId id="2134804696" r:id="rId20"/>
    <p:sldId id="2134804697" r:id="rId21"/>
    <p:sldId id="2134804698" r:id="rId22"/>
    <p:sldId id="2134804699" r:id="rId23"/>
    <p:sldId id="2134804700" r:id="rId24"/>
    <p:sldId id="2134804701" r:id="rId25"/>
    <p:sldId id="2134804702" r:id="rId26"/>
    <p:sldId id="2134804703" r:id="rId27"/>
    <p:sldId id="2134804704" r:id="rId28"/>
    <p:sldId id="2134804705" r:id="rId29"/>
    <p:sldId id="2134804706" r:id="rId30"/>
    <p:sldId id="2134804707" r:id="rId31"/>
    <p:sldId id="2134804724" r:id="rId32"/>
    <p:sldId id="2134804725" r:id="rId33"/>
    <p:sldId id="2134804726" r:id="rId34"/>
    <p:sldId id="2134804727" r:id="rId35"/>
    <p:sldId id="2134804728" r:id="rId36"/>
    <p:sldId id="2134804729" r:id="rId37"/>
    <p:sldId id="2134804730" r:id="rId38"/>
    <p:sldId id="2134804731" r:id="rId39"/>
    <p:sldId id="2134804732" r:id="rId40"/>
    <p:sldId id="2134804733" r:id="rId41"/>
    <p:sldId id="2134804734" r:id="rId42"/>
    <p:sldId id="2134804735" r:id="rId43"/>
    <p:sldId id="2134804736" r:id="rId44"/>
    <p:sldId id="2134804737" r:id="rId45"/>
    <p:sldId id="2134804739" r:id="rId46"/>
    <p:sldId id="2134804740" r:id="rId47"/>
    <p:sldId id="2134804767" r:id="rId48"/>
    <p:sldId id="2134804741" r:id="rId49"/>
    <p:sldId id="2134804742" r:id="rId50"/>
    <p:sldId id="2134804743" r:id="rId51"/>
    <p:sldId id="2134804745" r:id="rId52"/>
    <p:sldId id="2134804746" r:id="rId53"/>
    <p:sldId id="2134804747" r:id="rId54"/>
    <p:sldId id="2134804748" r:id="rId55"/>
    <p:sldId id="2134804749" r:id="rId56"/>
    <p:sldId id="2134804750" r:id="rId57"/>
    <p:sldId id="2134804751" r:id="rId58"/>
    <p:sldId id="2134804752" r:id="rId59"/>
    <p:sldId id="2134804768" r:id="rId60"/>
    <p:sldId id="2134804753" r:id="rId61"/>
    <p:sldId id="2134804754" r:id="rId62"/>
    <p:sldId id="2134804755" r:id="rId63"/>
    <p:sldId id="2134804756" r:id="rId64"/>
    <p:sldId id="2134804757" r:id="rId65"/>
    <p:sldId id="2134804758" r:id="rId66"/>
    <p:sldId id="2134804759" r:id="rId67"/>
    <p:sldId id="2134804760" r:id="rId68"/>
    <p:sldId id="2134804761" r:id="rId69"/>
    <p:sldId id="2134804762" r:id="rId70"/>
    <p:sldId id="2134804763" r:id="rId71"/>
    <p:sldId id="2134804764" r:id="rId72"/>
    <p:sldId id="2134804765" r:id="rId73"/>
    <p:sldId id="213480476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6C757E"/>
    <a:srgbClr val="1E3648"/>
    <a:srgbClr val="667E90"/>
    <a:srgbClr val="475F71"/>
    <a:srgbClr val="999999"/>
    <a:srgbClr val="7A7A7A"/>
    <a:srgbClr val="515151"/>
    <a:srgbClr val="1D4A7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0C6B6-2000-4446-9B22-5EEBE8C9775E}" v="31" dt="2023-07-26T02:59:50.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0294" autoAdjust="0"/>
  </p:normalViewPr>
  <p:slideViewPr>
    <p:cSldViewPr snapToGrid="0">
      <p:cViewPr varScale="1">
        <p:scale>
          <a:sx n="72" d="100"/>
          <a:sy n="72" d="100"/>
        </p:scale>
        <p:origin x="535" y="5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microsoft.com/office/2018/10/relationships/authors" Targe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aks/use-network-polici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a:t>
            </a:fld>
            <a:endParaRPr lang="en-US"/>
          </a:p>
        </p:txBody>
      </p:sp>
    </p:spTree>
    <p:extLst>
      <p:ext uri="{BB962C8B-B14F-4D97-AF65-F5344CB8AC3E}">
        <p14:creationId xmlns:p14="http://schemas.microsoft.com/office/powerpoint/2010/main" val="12082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11</a:t>
            </a:fld>
            <a:endParaRPr lang="en-US"/>
          </a:p>
        </p:txBody>
      </p:sp>
    </p:spTree>
    <p:extLst>
      <p:ext uri="{BB962C8B-B14F-4D97-AF65-F5344CB8AC3E}">
        <p14:creationId xmlns:p14="http://schemas.microsoft.com/office/powerpoint/2010/main" val="110564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Module6-instructions:</a:t>
            </a:r>
          </a:p>
          <a:p>
            <a:r>
              <a:rPr lang="en-US" dirty="0"/>
              <a:t>Exercise: Using Taints, Tolerations, Node Selectors and Affinity</a:t>
            </a:r>
          </a:p>
        </p:txBody>
      </p:sp>
      <p:sp>
        <p:nvSpPr>
          <p:cNvPr id="4" name="Slide Number Placeholder 3"/>
          <p:cNvSpPr>
            <a:spLocks noGrp="1"/>
          </p:cNvSpPr>
          <p:nvPr>
            <p:ph type="sldNum" sz="quarter" idx="5"/>
          </p:nvPr>
        </p:nvSpPr>
        <p:spPr/>
        <p:txBody>
          <a:bodyPr/>
          <a:lstStyle/>
          <a:p>
            <a:fld id="{35ECC906-FED3-4F79-BA55-CB1E9B2A3288}" type="slidenum">
              <a:rPr lang="en-US" smtClean="0"/>
              <a:t>12</a:t>
            </a:fld>
            <a:endParaRPr lang="en-US"/>
          </a:p>
        </p:txBody>
      </p:sp>
    </p:spTree>
    <p:extLst>
      <p:ext uri="{BB962C8B-B14F-4D97-AF65-F5344CB8AC3E}">
        <p14:creationId xmlns:p14="http://schemas.microsoft.com/office/powerpoint/2010/main" val="215008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Pod topology spread constraints are a feature in Kubernetes that allow you to control how your pods are scheduled on nodes based on their relationships with other pods and the underlying infrastructure.</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With pod topology spread constraints, you can specify rules that dictate how many pods of a certain type can be scheduled on a node based on the number of pods of that type that are already running on other nodes. For example, you might use pod topology spread constraints to ensure that no more than 3 web server pods are running on any node in your cluster.</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Pod topology spread constraints can help improve the performance and reliability of your applications by ensuring that your pods are distributed evenly across your cluster and are not all running on a single node or set of nodes. This can help prevent resource contention, improve network performance, and reduce the risk of a single point of failure.</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t>
            </a:r>
            <a:r>
              <a:rPr lang="en-US" b="0" i="0" dirty="0" err="1">
                <a:solidFill>
                  <a:srgbClr val="000000"/>
                </a:solidFill>
                <a:effectLst/>
                <a:latin typeface="Segoe UI" panose="020B0502040204020203" pitchFamily="34" charset="0"/>
              </a:rPr>
              <a:t>maxSkew</a:t>
            </a:r>
            <a:r>
              <a:rPr lang="en-US" b="0" i="0" dirty="0">
                <a:solidFill>
                  <a:srgbClr val="000000"/>
                </a:solidFill>
                <a:effectLst/>
                <a:latin typeface="Segoe UI" panose="020B0502040204020203" pitchFamily="34" charset="0"/>
              </a:rPr>
              <a:t>` value of 1, which means that the number of web app pods on any node should not be more than one greater than the average number of web server pods across all nodes.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t>
            </a:r>
            <a:r>
              <a:rPr lang="en-US" b="0" i="0" dirty="0" err="1">
                <a:solidFill>
                  <a:srgbClr val="000000"/>
                </a:solidFill>
                <a:effectLst/>
                <a:latin typeface="Segoe UI" panose="020B0502040204020203" pitchFamily="34" charset="0"/>
              </a:rPr>
              <a:t>labelselector</a:t>
            </a:r>
            <a:r>
              <a:rPr lang="en-US" b="0" i="0" dirty="0">
                <a:solidFill>
                  <a:srgbClr val="000000"/>
                </a:solidFill>
                <a:effectLst/>
                <a:latin typeface="Segoe UI" panose="020B0502040204020203" pitchFamily="34" charset="0"/>
              </a:rPr>
              <a:t>`:  select only the pods with the labels</a:t>
            </a: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13</a:t>
            </a:fld>
            <a:endParaRPr lang="en-US"/>
          </a:p>
        </p:txBody>
      </p:sp>
    </p:spTree>
    <p:extLst>
      <p:ext uri="{BB962C8B-B14F-4D97-AF65-F5344CB8AC3E}">
        <p14:creationId xmlns:p14="http://schemas.microsoft.com/office/powerpoint/2010/main" val="389671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14</a:t>
            </a:fld>
            <a:endParaRPr lang="en-US"/>
          </a:p>
        </p:txBody>
      </p:sp>
    </p:spTree>
    <p:extLst>
      <p:ext uri="{BB962C8B-B14F-4D97-AF65-F5344CB8AC3E}">
        <p14:creationId xmlns:p14="http://schemas.microsoft.com/office/powerpoint/2010/main" val="1184837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In Azure Kubernetes Service (AKS), </a:t>
            </a:r>
            <a:r>
              <a:rPr lang="en-US" b="0" i="0" dirty="0" err="1">
                <a:solidFill>
                  <a:srgbClr val="000000"/>
                </a:solidFill>
                <a:effectLst/>
                <a:latin typeface="Segoe UI" panose="020B0502040204020203" pitchFamily="34" charset="0"/>
              </a:rPr>
              <a:t>StatefulSets</a:t>
            </a:r>
            <a:r>
              <a:rPr lang="en-US" b="0" i="0" dirty="0">
                <a:solidFill>
                  <a:srgbClr val="000000"/>
                </a:solidFill>
                <a:effectLst/>
                <a:latin typeface="Segoe UI" panose="020B0502040204020203" pitchFamily="34" charset="0"/>
              </a:rPr>
              <a:t> are used to manage stateful workloads that require unique identities and persistent storage, such as databases or other distributed systems. </a:t>
            </a:r>
            <a:r>
              <a:rPr lang="en-US" b="0" i="0" dirty="0" err="1">
                <a:solidFill>
                  <a:srgbClr val="000000"/>
                </a:solidFill>
                <a:effectLst/>
                <a:latin typeface="Segoe UI" panose="020B0502040204020203" pitchFamily="34" charset="0"/>
              </a:rPr>
              <a:t>StatefulSets</a:t>
            </a:r>
            <a:r>
              <a:rPr lang="en-US" b="0" i="0" dirty="0">
                <a:solidFill>
                  <a:srgbClr val="000000"/>
                </a:solidFill>
                <a:effectLst/>
                <a:latin typeface="Segoe UI" panose="020B0502040204020203" pitchFamily="34" charset="0"/>
              </a:rPr>
              <a:t> provide several benefits over other types of Kubernetes controllers, including: </a:t>
            </a:r>
          </a:p>
          <a:p>
            <a:endParaRPr lang="en-US" b="0" i="0" dirty="0">
              <a:solidFill>
                <a:srgbClr val="000000"/>
              </a:solidFill>
              <a:effectLst/>
              <a:latin typeface="Segoe UI" panose="020B0502040204020203" pitchFamily="34" charset="0"/>
            </a:endParaRPr>
          </a:p>
          <a:p>
            <a:pPr marL="171450" indent="-171450">
              <a:buFontTx/>
              <a:buChar char="-"/>
            </a:pPr>
            <a:r>
              <a:rPr lang="en-US" b="0" i="0" dirty="0">
                <a:solidFill>
                  <a:srgbClr val="000000"/>
                </a:solidFill>
                <a:effectLst/>
                <a:latin typeface="Segoe UI" panose="020B0502040204020203" pitchFamily="34" charset="0"/>
              </a:rPr>
              <a:t>Stable network identities: Each pod in a </a:t>
            </a:r>
            <a:r>
              <a:rPr lang="en-US" b="0" i="0" dirty="0" err="1">
                <a:solidFill>
                  <a:srgbClr val="000000"/>
                </a:solidFill>
                <a:effectLst/>
                <a:latin typeface="Segoe UI" panose="020B0502040204020203" pitchFamily="34" charset="0"/>
              </a:rPr>
              <a:t>StatefulSet</a:t>
            </a:r>
            <a:r>
              <a:rPr lang="en-US" b="0" i="0" dirty="0">
                <a:solidFill>
                  <a:srgbClr val="000000"/>
                </a:solidFill>
                <a:effectLst/>
                <a:latin typeface="Segoe UI" panose="020B0502040204020203" pitchFamily="34" charset="0"/>
              </a:rPr>
              <a:t> is given a unique hostname and network identity that persists across rescheduling or scaling events. </a:t>
            </a:r>
          </a:p>
          <a:p>
            <a:pPr marL="171450" indent="-171450">
              <a:buFontTx/>
              <a:buChar char="-"/>
            </a:pPr>
            <a:r>
              <a:rPr lang="en-US" b="0" i="0" dirty="0">
                <a:solidFill>
                  <a:srgbClr val="000000"/>
                </a:solidFill>
                <a:effectLst/>
                <a:latin typeface="Segoe UI" panose="020B0502040204020203" pitchFamily="34" charset="0"/>
              </a:rPr>
              <a:t>Ordered deployment and scaling: </a:t>
            </a:r>
            <a:r>
              <a:rPr lang="en-US" b="0" i="0" dirty="0" err="1">
                <a:solidFill>
                  <a:srgbClr val="000000"/>
                </a:solidFill>
                <a:effectLst/>
                <a:latin typeface="Segoe UI" panose="020B0502040204020203" pitchFamily="34" charset="0"/>
              </a:rPr>
              <a:t>StatefulSets</a:t>
            </a:r>
            <a:r>
              <a:rPr lang="en-US" b="0" i="0" dirty="0">
                <a:solidFill>
                  <a:srgbClr val="000000"/>
                </a:solidFill>
                <a:effectLst/>
                <a:latin typeface="Segoe UI" panose="020B0502040204020203" pitchFamily="34" charset="0"/>
              </a:rPr>
              <a:t> ensure that pods are deployed and scaled in a predictable, ordered manner, which is important for stateful applications that require initialization or coordination.</a:t>
            </a:r>
          </a:p>
          <a:p>
            <a:pPr marL="171450" indent="-171450">
              <a:buFontTx/>
              <a:buChar char="-"/>
            </a:pPr>
            <a:r>
              <a:rPr lang="en-US" b="0" i="0" dirty="0">
                <a:solidFill>
                  <a:srgbClr val="000000"/>
                </a:solidFill>
                <a:effectLst/>
                <a:latin typeface="Segoe UI" panose="020B0502040204020203" pitchFamily="34" charset="0"/>
              </a:rPr>
              <a:t>Persistent storage: </a:t>
            </a:r>
            <a:r>
              <a:rPr lang="en-US" b="0" i="0" dirty="0" err="1">
                <a:solidFill>
                  <a:srgbClr val="000000"/>
                </a:solidFill>
                <a:effectLst/>
                <a:latin typeface="Segoe UI" panose="020B0502040204020203" pitchFamily="34" charset="0"/>
              </a:rPr>
              <a:t>StatefulSets</a:t>
            </a:r>
            <a:r>
              <a:rPr lang="en-US" b="0" i="0" dirty="0">
                <a:solidFill>
                  <a:srgbClr val="000000"/>
                </a:solidFill>
                <a:effectLst/>
                <a:latin typeface="Segoe UI" panose="020B0502040204020203" pitchFamily="34" charset="0"/>
              </a:rPr>
              <a:t> provide support for persistent storage, which allows data to be preserved across pod restarts or rescheduling events</a:t>
            </a:r>
          </a:p>
          <a:p>
            <a:pPr marL="0" indent="0">
              <a:buFontTx/>
              <a:buNone/>
            </a:pPr>
            <a:r>
              <a:rPr lang="en-US" b="0" i="0" dirty="0">
                <a:solidFill>
                  <a:srgbClr val="000000"/>
                </a:solidFill>
                <a:effectLst/>
                <a:latin typeface="Segoe UI" panose="020B0502040204020203" pitchFamily="34" charset="0"/>
              </a:rPr>
              <a:t>By using </a:t>
            </a:r>
            <a:r>
              <a:rPr lang="en-US" b="0" i="0" dirty="0" err="1">
                <a:solidFill>
                  <a:srgbClr val="000000"/>
                </a:solidFill>
                <a:effectLst/>
                <a:latin typeface="Segoe UI" panose="020B0502040204020203" pitchFamily="34" charset="0"/>
              </a:rPr>
              <a:t>StatefulSets</a:t>
            </a:r>
            <a:r>
              <a:rPr lang="en-US" b="0" i="0" dirty="0">
                <a:solidFill>
                  <a:srgbClr val="000000"/>
                </a:solidFill>
                <a:effectLst/>
                <a:latin typeface="Segoe UI" panose="020B0502040204020203" pitchFamily="34" charset="0"/>
              </a:rPr>
              <a:t> in AKS, you can ensure that your stateful workloads are managed in a reliable and predictable manner, with stable network identities and persistent storage that is integrated with the Kubernetes platform.</a:t>
            </a: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15</a:t>
            </a:fld>
            <a:endParaRPr lang="en-US"/>
          </a:p>
        </p:txBody>
      </p:sp>
    </p:spTree>
    <p:extLst>
      <p:ext uri="{BB962C8B-B14F-4D97-AF65-F5344CB8AC3E}">
        <p14:creationId xmlns:p14="http://schemas.microsoft.com/office/powerpoint/2010/main" val="10290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16</a:t>
            </a:fld>
            <a:endParaRPr lang="en-US"/>
          </a:p>
        </p:txBody>
      </p:sp>
    </p:spTree>
    <p:extLst>
      <p:ext uri="{BB962C8B-B14F-4D97-AF65-F5344CB8AC3E}">
        <p14:creationId xmlns:p14="http://schemas.microsoft.com/office/powerpoint/2010/main" val="2762813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17</a:t>
            </a:fld>
            <a:endParaRPr lang="en-US"/>
          </a:p>
        </p:txBody>
      </p:sp>
    </p:spTree>
    <p:extLst>
      <p:ext uri="{BB962C8B-B14F-4D97-AF65-F5344CB8AC3E}">
        <p14:creationId xmlns:p14="http://schemas.microsoft.com/office/powerpoint/2010/main" val="144131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18</a:t>
            </a:fld>
            <a:endParaRPr lang="en-US"/>
          </a:p>
        </p:txBody>
      </p:sp>
    </p:spTree>
    <p:extLst>
      <p:ext uri="{BB962C8B-B14F-4D97-AF65-F5344CB8AC3E}">
        <p14:creationId xmlns:p14="http://schemas.microsoft.com/office/powerpoint/2010/main" val="966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19</a:t>
            </a:fld>
            <a:endParaRPr lang="en-US"/>
          </a:p>
        </p:txBody>
      </p:sp>
    </p:spTree>
    <p:extLst>
      <p:ext uri="{BB962C8B-B14F-4D97-AF65-F5344CB8AC3E}">
        <p14:creationId xmlns:p14="http://schemas.microsoft.com/office/powerpoint/2010/main" val="4200919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20</a:t>
            </a:fld>
            <a:endParaRPr lang="en-US"/>
          </a:p>
        </p:txBody>
      </p:sp>
    </p:spTree>
    <p:extLst>
      <p:ext uri="{BB962C8B-B14F-4D97-AF65-F5344CB8AC3E}">
        <p14:creationId xmlns:p14="http://schemas.microsoft.com/office/powerpoint/2010/main" val="198185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a:t>
            </a:fld>
            <a:endParaRPr lang="en-US"/>
          </a:p>
        </p:txBody>
      </p:sp>
    </p:spTree>
    <p:extLst>
      <p:ext uri="{BB962C8B-B14F-4D97-AF65-F5344CB8AC3E}">
        <p14:creationId xmlns:p14="http://schemas.microsoft.com/office/powerpoint/2010/main" val="1936933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21</a:t>
            </a:fld>
            <a:endParaRPr lang="en-US"/>
          </a:p>
        </p:txBody>
      </p:sp>
    </p:spTree>
    <p:extLst>
      <p:ext uri="{BB962C8B-B14F-4D97-AF65-F5344CB8AC3E}">
        <p14:creationId xmlns:p14="http://schemas.microsoft.com/office/powerpoint/2010/main" val="2703150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22</a:t>
            </a:fld>
            <a:endParaRPr lang="en-US"/>
          </a:p>
        </p:txBody>
      </p:sp>
    </p:spTree>
    <p:extLst>
      <p:ext uri="{BB962C8B-B14F-4D97-AF65-F5344CB8AC3E}">
        <p14:creationId xmlns:p14="http://schemas.microsoft.com/office/powerpoint/2010/main" val="1837986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23</a:t>
            </a:fld>
            <a:endParaRPr lang="en-US"/>
          </a:p>
        </p:txBody>
      </p:sp>
    </p:spTree>
    <p:extLst>
      <p:ext uri="{BB962C8B-B14F-4D97-AF65-F5344CB8AC3E}">
        <p14:creationId xmlns:p14="http://schemas.microsoft.com/office/powerpoint/2010/main" val="152336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24</a:t>
            </a:fld>
            <a:endParaRPr lang="en-US"/>
          </a:p>
        </p:txBody>
      </p:sp>
    </p:spTree>
    <p:extLst>
      <p:ext uri="{BB962C8B-B14F-4D97-AF65-F5344CB8AC3E}">
        <p14:creationId xmlns:p14="http://schemas.microsoft.com/office/powerpoint/2010/main" val="2554443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Secure pod traffic with network policy - Azure Kubernetes Service | Microsoft Learn</a:t>
            </a: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25</a:t>
            </a:fld>
            <a:endParaRPr lang="en-US"/>
          </a:p>
        </p:txBody>
      </p:sp>
    </p:spTree>
    <p:extLst>
      <p:ext uri="{BB962C8B-B14F-4D97-AF65-F5344CB8AC3E}">
        <p14:creationId xmlns:p14="http://schemas.microsoft.com/office/powerpoint/2010/main" val="37918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27</a:t>
            </a:fld>
            <a:endParaRPr lang="en-US"/>
          </a:p>
        </p:txBody>
      </p:sp>
    </p:spTree>
    <p:extLst>
      <p:ext uri="{BB962C8B-B14F-4D97-AF65-F5344CB8AC3E}">
        <p14:creationId xmlns:p14="http://schemas.microsoft.com/office/powerpoint/2010/main" val="103979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28</a:t>
            </a:fld>
            <a:endParaRPr lang="en-US"/>
          </a:p>
        </p:txBody>
      </p:sp>
    </p:spTree>
    <p:extLst>
      <p:ext uri="{BB962C8B-B14F-4D97-AF65-F5344CB8AC3E}">
        <p14:creationId xmlns:p14="http://schemas.microsoft.com/office/powerpoint/2010/main" val="3320207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29</a:t>
            </a:fld>
            <a:endParaRPr lang="en-US"/>
          </a:p>
        </p:txBody>
      </p:sp>
    </p:spTree>
    <p:extLst>
      <p:ext uri="{BB962C8B-B14F-4D97-AF65-F5344CB8AC3E}">
        <p14:creationId xmlns:p14="http://schemas.microsoft.com/office/powerpoint/2010/main" val="3871608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30</a:t>
            </a:fld>
            <a:endParaRPr lang="en-US"/>
          </a:p>
        </p:txBody>
      </p:sp>
    </p:spTree>
    <p:extLst>
      <p:ext uri="{BB962C8B-B14F-4D97-AF65-F5344CB8AC3E}">
        <p14:creationId xmlns:p14="http://schemas.microsoft.com/office/powerpoint/2010/main" val="2344476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31</a:t>
            </a:fld>
            <a:endParaRPr lang="en-US"/>
          </a:p>
        </p:txBody>
      </p:sp>
    </p:spTree>
    <p:extLst>
      <p:ext uri="{BB962C8B-B14F-4D97-AF65-F5344CB8AC3E}">
        <p14:creationId xmlns:p14="http://schemas.microsoft.com/office/powerpoint/2010/main" val="380323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1" dirty="0">
                <a:solidFill>
                  <a:srgbClr val="161616"/>
                </a:solidFill>
                <a:effectLst/>
                <a:latin typeface="Segoe UI" panose="020B0502040204020203" pitchFamily="34" charset="0"/>
              </a:rPr>
              <a:t>Require</a:t>
            </a:r>
            <a:r>
              <a:rPr lang="en-US" b="0" i="0" dirty="0">
                <a:solidFill>
                  <a:srgbClr val="161616"/>
                </a:solidFill>
                <a:effectLst/>
                <a:latin typeface="Segoe UI" panose="020B0502040204020203" pitchFamily="34" charset="0"/>
              </a:rPr>
              <a:t> that Kubernetes scheduler matches a pod with a labeled host. Or,</a:t>
            </a:r>
          </a:p>
          <a:p>
            <a:pPr algn="l">
              <a:buFont typeface="Arial" panose="020B0604020202020204" pitchFamily="34" charset="0"/>
              <a:buChar char="•"/>
            </a:pPr>
            <a:r>
              <a:rPr lang="en-US" b="0" i="1" dirty="0">
                <a:solidFill>
                  <a:srgbClr val="161616"/>
                </a:solidFill>
                <a:effectLst/>
                <a:latin typeface="Segoe UI" panose="020B0502040204020203" pitchFamily="34" charset="0"/>
              </a:rPr>
              <a:t>Prefer</a:t>
            </a:r>
            <a:r>
              <a:rPr lang="en-US" b="0" i="0" dirty="0">
                <a:solidFill>
                  <a:srgbClr val="161616"/>
                </a:solidFill>
                <a:effectLst/>
                <a:latin typeface="Segoe UI" panose="020B0502040204020203" pitchFamily="34" charset="0"/>
              </a:rPr>
              <a:t> a match but allow the pod to be scheduled on a different host if no match is available.</a:t>
            </a:r>
          </a:p>
          <a:p>
            <a:r>
              <a:rPr lang="en-US" b="0" i="0" dirty="0">
                <a:solidFill>
                  <a:srgbClr val="161616"/>
                </a:solidFill>
                <a:effectLst/>
                <a:latin typeface="Segoe UI" panose="020B0502040204020203" pitchFamily="34" charset="0"/>
              </a:rPr>
              <a:t>The </a:t>
            </a:r>
            <a:r>
              <a:rPr lang="en-US" b="0" i="1" dirty="0" err="1">
                <a:solidFill>
                  <a:srgbClr val="161616"/>
                </a:solidFill>
                <a:effectLst/>
                <a:latin typeface="Segoe UI" panose="020B0502040204020203" pitchFamily="34" charset="0"/>
              </a:rPr>
              <a:t>IgnoredDuringExecution</a:t>
            </a:r>
            <a:r>
              <a:rPr lang="en-US" b="0" i="0" dirty="0">
                <a:solidFill>
                  <a:srgbClr val="161616"/>
                </a:solidFill>
                <a:effectLst/>
                <a:latin typeface="Segoe UI" panose="020B0502040204020203" pitchFamily="34" charset="0"/>
              </a:rPr>
              <a:t> part of the setting indicates that the pod shouldn't be evicted from the node if the node labels change</a:t>
            </a:r>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a:t>
            </a:fld>
            <a:endParaRPr lang="en-US"/>
          </a:p>
        </p:txBody>
      </p:sp>
    </p:spTree>
    <p:extLst>
      <p:ext uri="{BB962C8B-B14F-4D97-AF65-F5344CB8AC3E}">
        <p14:creationId xmlns:p14="http://schemas.microsoft.com/office/powerpoint/2010/main" val="994447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32</a:t>
            </a:fld>
            <a:endParaRPr lang="en-US"/>
          </a:p>
        </p:txBody>
      </p:sp>
    </p:spTree>
    <p:extLst>
      <p:ext uri="{BB962C8B-B14F-4D97-AF65-F5344CB8AC3E}">
        <p14:creationId xmlns:p14="http://schemas.microsoft.com/office/powerpoint/2010/main" val="2983391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33</a:t>
            </a:fld>
            <a:endParaRPr lang="en-US"/>
          </a:p>
        </p:txBody>
      </p:sp>
    </p:spTree>
    <p:extLst>
      <p:ext uri="{BB962C8B-B14F-4D97-AF65-F5344CB8AC3E}">
        <p14:creationId xmlns:p14="http://schemas.microsoft.com/office/powerpoint/2010/main" val="834104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34</a:t>
            </a:fld>
            <a:endParaRPr lang="en-US"/>
          </a:p>
        </p:txBody>
      </p:sp>
    </p:spTree>
    <p:extLst>
      <p:ext uri="{BB962C8B-B14F-4D97-AF65-F5344CB8AC3E}">
        <p14:creationId xmlns:p14="http://schemas.microsoft.com/office/powerpoint/2010/main" val="1870596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36</a:t>
            </a:fld>
            <a:endParaRPr lang="en-US"/>
          </a:p>
        </p:txBody>
      </p:sp>
    </p:spTree>
    <p:extLst>
      <p:ext uri="{BB962C8B-B14F-4D97-AF65-F5344CB8AC3E}">
        <p14:creationId xmlns:p14="http://schemas.microsoft.com/office/powerpoint/2010/main" val="2517534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37</a:t>
            </a:fld>
            <a:endParaRPr lang="en-US"/>
          </a:p>
        </p:txBody>
      </p:sp>
    </p:spTree>
    <p:extLst>
      <p:ext uri="{BB962C8B-B14F-4D97-AF65-F5344CB8AC3E}">
        <p14:creationId xmlns:p14="http://schemas.microsoft.com/office/powerpoint/2010/main" val="101973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38</a:t>
            </a:fld>
            <a:endParaRPr lang="en-US"/>
          </a:p>
        </p:txBody>
      </p:sp>
    </p:spTree>
    <p:extLst>
      <p:ext uri="{BB962C8B-B14F-4D97-AF65-F5344CB8AC3E}">
        <p14:creationId xmlns:p14="http://schemas.microsoft.com/office/powerpoint/2010/main" val="181275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39</a:t>
            </a:fld>
            <a:endParaRPr lang="en-US"/>
          </a:p>
        </p:txBody>
      </p:sp>
    </p:spTree>
    <p:extLst>
      <p:ext uri="{BB962C8B-B14F-4D97-AF65-F5344CB8AC3E}">
        <p14:creationId xmlns:p14="http://schemas.microsoft.com/office/powerpoint/2010/main" val="3348894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40</a:t>
            </a:fld>
            <a:endParaRPr lang="en-US"/>
          </a:p>
        </p:txBody>
      </p:sp>
    </p:spTree>
    <p:extLst>
      <p:ext uri="{BB962C8B-B14F-4D97-AF65-F5344CB8AC3E}">
        <p14:creationId xmlns:p14="http://schemas.microsoft.com/office/powerpoint/2010/main" val="509368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41</a:t>
            </a:fld>
            <a:endParaRPr lang="en-US"/>
          </a:p>
        </p:txBody>
      </p:sp>
    </p:spTree>
    <p:extLst>
      <p:ext uri="{BB962C8B-B14F-4D97-AF65-F5344CB8AC3E}">
        <p14:creationId xmlns:p14="http://schemas.microsoft.com/office/powerpoint/2010/main" val="78091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42</a:t>
            </a:fld>
            <a:endParaRPr lang="en-US"/>
          </a:p>
        </p:txBody>
      </p:sp>
    </p:spTree>
    <p:extLst>
      <p:ext uri="{BB962C8B-B14F-4D97-AF65-F5344CB8AC3E}">
        <p14:creationId xmlns:p14="http://schemas.microsoft.com/office/powerpoint/2010/main" val="401734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a:t>
            </a:fld>
            <a:endParaRPr lang="en-US"/>
          </a:p>
        </p:txBody>
      </p:sp>
    </p:spTree>
    <p:extLst>
      <p:ext uri="{BB962C8B-B14F-4D97-AF65-F5344CB8AC3E}">
        <p14:creationId xmlns:p14="http://schemas.microsoft.com/office/powerpoint/2010/main" val="2889520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43</a:t>
            </a:fld>
            <a:endParaRPr lang="en-US"/>
          </a:p>
        </p:txBody>
      </p:sp>
    </p:spTree>
    <p:extLst>
      <p:ext uri="{BB962C8B-B14F-4D97-AF65-F5344CB8AC3E}">
        <p14:creationId xmlns:p14="http://schemas.microsoft.com/office/powerpoint/2010/main" val="1863544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45</a:t>
            </a:fld>
            <a:endParaRPr lang="en-US"/>
          </a:p>
        </p:txBody>
      </p:sp>
    </p:spTree>
    <p:extLst>
      <p:ext uri="{BB962C8B-B14F-4D97-AF65-F5344CB8AC3E}">
        <p14:creationId xmlns:p14="http://schemas.microsoft.com/office/powerpoint/2010/main" val="860729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46</a:t>
            </a:fld>
            <a:endParaRPr lang="en-US"/>
          </a:p>
        </p:txBody>
      </p:sp>
    </p:spTree>
    <p:extLst>
      <p:ext uri="{BB962C8B-B14F-4D97-AF65-F5344CB8AC3E}">
        <p14:creationId xmlns:p14="http://schemas.microsoft.com/office/powerpoint/2010/main" val="852446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47</a:t>
            </a:fld>
            <a:endParaRPr lang="en-US"/>
          </a:p>
        </p:txBody>
      </p:sp>
    </p:spTree>
    <p:extLst>
      <p:ext uri="{BB962C8B-B14F-4D97-AF65-F5344CB8AC3E}">
        <p14:creationId xmlns:p14="http://schemas.microsoft.com/office/powerpoint/2010/main" val="3282679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48</a:t>
            </a:fld>
            <a:endParaRPr lang="en-US"/>
          </a:p>
        </p:txBody>
      </p:sp>
    </p:spTree>
    <p:extLst>
      <p:ext uri="{BB962C8B-B14F-4D97-AF65-F5344CB8AC3E}">
        <p14:creationId xmlns:p14="http://schemas.microsoft.com/office/powerpoint/2010/main" val="393646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49</a:t>
            </a:fld>
            <a:endParaRPr lang="en-US"/>
          </a:p>
        </p:txBody>
      </p:sp>
    </p:spTree>
    <p:extLst>
      <p:ext uri="{BB962C8B-B14F-4D97-AF65-F5344CB8AC3E}">
        <p14:creationId xmlns:p14="http://schemas.microsoft.com/office/powerpoint/2010/main" val="3969362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50</a:t>
            </a:fld>
            <a:endParaRPr lang="en-US"/>
          </a:p>
        </p:txBody>
      </p:sp>
    </p:spTree>
    <p:extLst>
      <p:ext uri="{BB962C8B-B14F-4D97-AF65-F5344CB8AC3E}">
        <p14:creationId xmlns:p14="http://schemas.microsoft.com/office/powerpoint/2010/main" val="1243687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51</a:t>
            </a:fld>
            <a:endParaRPr lang="en-US"/>
          </a:p>
        </p:txBody>
      </p:sp>
    </p:spTree>
    <p:extLst>
      <p:ext uri="{BB962C8B-B14F-4D97-AF65-F5344CB8AC3E}">
        <p14:creationId xmlns:p14="http://schemas.microsoft.com/office/powerpoint/2010/main" val="3940966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53</a:t>
            </a:fld>
            <a:endParaRPr lang="en-US"/>
          </a:p>
        </p:txBody>
      </p:sp>
    </p:spTree>
    <p:extLst>
      <p:ext uri="{BB962C8B-B14F-4D97-AF65-F5344CB8AC3E}">
        <p14:creationId xmlns:p14="http://schemas.microsoft.com/office/powerpoint/2010/main" val="2973641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54</a:t>
            </a:fld>
            <a:endParaRPr lang="en-US"/>
          </a:p>
        </p:txBody>
      </p:sp>
    </p:spTree>
    <p:extLst>
      <p:ext uri="{BB962C8B-B14F-4D97-AF65-F5344CB8AC3E}">
        <p14:creationId xmlns:p14="http://schemas.microsoft.com/office/powerpoint/2010/main" val="150974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a:t>
            </a:fld>
            <a:endParaRPr lang="en-US"/>
          </a:p>
        </p:txBody>
      </p:sp>
    </p:spTree>
    <p:extLst>
      <p:ext uri="{BB962C8B-B14F-4D97-AF65-F5344CB8AC3E}">
        <p14:creationId xmlns:p14="http://schemas.microsoft.com/office/powerpoint/2010/main" val="2915567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55</a:t>
            </a:fld>
            <a:endParaRPr lang="en-US"/>
          </a:p>
        </p:txBody>
      </p:sp>
    </p:spTree>
    <p:extLst>
      <p:ext uri="{BB962C8B-B14F-4D97-AF65-F5344CB8AC3E}">
        <p14:creationId xmlns:p14="http://schemas.microsoft.com/office/powerpoint/2010/main" val="663632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56</a:t>
            </a:fld>
            <a:endParaRPr lang="en-US"/>
          </a:p>
        </p:txBody>
      </p:sp>
    </p:spTree>
    <p:extLst>
      <p:ext uri="{BB962C8B-B14F-4D97-AF65-F5344CB8AC3E}">
        <p14:creationId xmlns:p14="http://schemas.microsoft.com/office/powerpoint/2010/main" val="4128989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kubectl</a:t>
            </a:r>
            <a:r>
              <a:rPr lang="en-US" dirty="0"/>
              <a:t> edit </a:t>
            </a:r>
            <a:r>
              <a:rPr lang="en-US" dirty="0" err="1"/>
              <a:t>meshconfig</a:t>
            </a:r>
            <a:r>
              <a:rPr lang="en-US" dirty="0"/>
              <a:t> </a:t>
            </a:r>
            <a:r>
              <a:rPr lang="en-US" dirty="0" err="1"/>
              <a:t>osm</a:t>
            </a:r>
            <a:r>
              <a:rPr lang="en-US" dirty="0"/>
              <a:t>-mesh-config -n </a:t>
            </a:r>
            <a:r>
              <a:rPr lang="en-US" dirty="0" err="1"/>
              <a:t>kube</a:t>
            </a:r>
            <a:r>
              <a:rPr lang="en-US" dirty="0"/>
              <a:t>-system</a:t>
            </a:r>
          </a:p>
        </p:txBody>
      </p:sp>
      <p:sp>
        <p:nvSpPr>
          <p:cNvPr id="4" name="Slide Number Placeholder 3"/>
          <p:cNvSpPr>
            <a:spLocks noGrp="1"/>
          </p:cNvSpPr>
          <p:nvPr>
            <p:ph type="sldNum" sz="quarter" idx="5"/>
          </p:nvPr>
        </p:nvSpPr>
        <p:spPr/>
        <p:txBody>
          <a:bodyPr/>
          <a:lstStyle/>
          <a:p>
            <a:fld id="{35ECC906-FED3-4F79-BA55-CB1E9B2A3288}" type="slidenum">
              <a:rPr lang="en-US" smtClean="0"/>
              <a:t>57</a:t>
            </a:fld>
            <a:endParaRPr lang="en-US"/>
          </a:p>
        </p:txBody>
      </p:sp>
    </p:spTree>
    <p:extLst>
      <p:ext uri="{BB962C8B-B14F-4D97-AF65-F5344CB8AC3E}">
        <p14:creationId xmlns:p14="http://schemas.microsoft.com/office/powerpoint/2010/main" val="1425779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58</a:t>
            </a:fld>
            <a:endParaRPr lang="en-US"/>
          </a:p>
        </p:txBody>
      </p:sp>
    </p:spTree>
    <p:extLst>
      <p:ext uri="{BB962C8B-B14F-4D97-AF65-F5344CB8AC3E}">
        <p14:creationId xmlns:p14="http://schemas.microsoft.com/office/powerpoint/2010/main" val="3294079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59</a:t>
            </a:fld>
            <a:endParaRPr lang="en-US"/>
          </a:p>
        </p:txBody>
      </p:sp>
    </p:spTree>
    <p:extLst>
      <p:ext uri="{BB962C8B-B14F-4D97-AF65-F5344CB8AC3E}">
        <p14:creationId xmlns:p14="http://schemas.microsoft.com/office/powerpoint/2010/main" val="2458580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60</a:t>
            </a:fld>
            <a:endParaRPr lang="en-US"/>
          </a:p>
        </p:txBody>
      </p:sp>
    </p:spTree>
    <p:extLst>
      <p:ext uri="{BB962C8B-B14F-4D97-AF65-F5344CB8AC3E}">
        <p14:creationId xmlns:p14="http://schemas.microsoft.com/office/powerpoint/2010/main" val="2297903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61</a:t>
            </a:fld>
            <a:endParaRPr lang="en-US"/>
          </a:p>
        </p:txBody>
      </p:sp>
    </p:spTree>
    <p:extLst>
      <p:ext uri="{BB962C8B-B14F-4D97-AF65-F5344CB8AC3E}">
        <p14:creationId xmlns:p14="http://schemas.microsoft.com/office/powerpoint/2010/main" val="971304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62</a:t>
            </a:fld>
            <a:endParaRPr lang="en-US"/>
          </a:p>
        </p:txBody>
      </p:sp>
    </p:spTree>
    <p:extLst>
      <p:ext uri="{BB962C8B-B14F-4D97-AF65-F5344CB8AC3E}">
        <p14:creationId xmlns:p14="http://schemas.microsoft.com/office/powerpoint/2010/main" val="2175670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63</a:t>
            </a:fld>
            <a:endParaRPr lang="en-US"/>
          </a:p>
        </p:txBody>
      </p:sp>
    </p:spTree>
    <p:extLst>
      <p:ext uri="{BB962C8B-B14F-4D97-AF65-F5344CB8AC3E}">
        <p14:creationId xmlns:p14="http://schemas.microsoft.com/office/powerpoint/2010/main" val="3608477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64</a:t>
            </a:fld>
            <a:endParaRPr lang="en-US"/>
          </a:p>
        </p:txBody>
      </p:sp>
    </p:spTree>
    <p:extLst>
      <p:ext uri="{BB962C8B-B14F-4D97-AF65-F5344CB8AC3E}">
        <p14:creationId xmlns:p14="http://schemas.microsoft.com/office/powerpoint/2010/main" val="68298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7</a:t>
            </a:fld>
            <a:endParaRPr lang="en-US"/>
          </a:p>
        </p:txBody>
      </p:sp>
    </p:spTree>
    <p:extLst>
      <p:ext uri="{BB962C8B-B14F-4D97-AF65-F5344CB8AC3E}">
        <p14:creationId xmlns:p14="http://schemas.microsoft.com/office/powerpoint/2010/main" val="2484722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65</a:t>
            </a:fld>
            <a:endParaRPr lang="en-US"/>
          </a:p>
        </p:txBody>
      </p:sp>
    </p:spTree>
    <p:extLst>
      <p:ext uri="{BB962C8B-B14F-4D97-AF65-F5344CB8AC3E}">
        <p14:creationId xmlns:p14="http://schemas.microsoft.com/office/powerpoint/2010/main" val="4146685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66</a:t>
            </a:fld>
            <a:endParaRPr lang="en-US"/>
          </a:p>
        </p:txBody>
      </p:sp>
    </p:spTree>
    <p:extLst>
      <p:ext uri="{BB962C8B-B14F-4D97-AF65-F5344CB8AC3E}">
        <p14:creationId xmlns:p14="http://schemas.microsoft.com/office/powerpoint/2010/main" val="2658284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67</a:t>
            </a:fld>
            <a:endParaRPr lang="en-US"/>
          </a:p>
        </p:txBody>
      </p:sp>
    </p:spTree>
    <p:extLst>
      <p:ext uri="{BB962C8B-B14F-4D97-AF65-F5344CB8AC3E}">
        <p14:creationId xmlns:p14="http://schemas.microsoft.com/office/powerpoint/2010/main" val="1261066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68</a:t>
            </a:fld>
            <a:endParaRPr lang="en-US"/>
          </a:p>
        </p:txBody>
      </p:sp>
    </p:spTree>
    <p:extLst>
      <p:ext uri="{BB962C8B-B14F-4D97-AF65-F5344CB8AC3E}">
        <p14:creationId xmlns:p14="http://schemas.microsoft.com/office/powerpoint/2010/main" val="226263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8</a:t>
            </a:fld>
            <a:endParaRPr lang="en-US"/>
          </a:p>
        </p:txBody>
      </p:sp>
    </p:spTree>
    <p:extLst>
      <p:ext uri="{BB962C8B-B14F-4D97-AF65-F5344CB8AC3E}">
        <p14:creationId xmlns:p14="http://schemas.microsoft.com/office/powerpoint/2010/main" val="75145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CC906-FED3-4F79-BA55-CB1E9B2A3288}" type="slidenum">
              <a:rPr lang="en-US" smtClean="0"/>
              <a:t>9</a:t>
            </a:fld>
            <a:endParaRPr lang="en-US"/>
          </a:p>
        </p:txBody>
      </p:sp>
    </p:spTree>
    <p:extLst>
      <p:ext uri="{BB962C8B-B14F-4D97-AF65-F5344CB8AC3E}">
        <p14:creationId xmlns:p14="http://schemas.microsoft.com/office/powerpoint/2010/main" val="340722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Inter-pod affinity allows you to specify rules that dictate which nodes your pods should be scheduled on based on the presence of other pods. </a:t>
            </a:r>
            <a:r>
              <a:rPr lang="en-US" b="1" i="0" dirty="0">
                <a:solidFill>
                  <a:srgbClr val="000000"/>
                </a:solidFill>
                <a:effectLst/>
                <a:latin typeface="Segoe UI" panose="020B0502040204020203" pitchFamily="34" charset="0"/>
              </a:rPr>
              <a:t>For example, </a:t>
            </a:r>
            <a:r>
              <a:rPr lang="en-US" b="0" i="0" dirty="0">
                <a:solidFill>
                  <a:srgbClr val="000000"/>
                </a:solidFill>
                <a:effectLst/>
                <a:latin typeface="Segoe UI" panose="020B0502040204020203" pitchFamily="34" charset="0"/>
              </a:rPr>
              <a:t>you might use inter-pod affinity to ensure that your web server pods are scheduled on nodes that also have your database pods running.</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Anti-affinity, on the other hand, allows you to specify rules that dictate which nodes your pods should not be scheduled on based on the presence of other pods. </a:t>
            </a:r>
            <a:r>
              <a:rPr lang="en-US" b="1" i="0" dirty="0">
                <a:solidFill>
                  <a:srgbClr val="000000"/>
                </a:solidFill>
                <a:effectLst/>
                <a:latin typeface="Segoe UI" panose="020B0502040204020203" pitchFamily="34" charset="0"/>
              </a:rPr>
              <a:t>For example, </a:t>
            </a:r>
            <a:r>
              <a:rPr lang="en-US" b="0" i="0" dirty="0">
                <a:solidFill>
                  <a:srgbClr val="000000"/>
                </a:solidFill>
                <a:effectLst/>
                <a:latin typeface="Segoe UI" panose="020B0502040204020203" pitchFamily="34" charset="0"/>
              </a:rPr>
              <a:t> you might use anti-affinity to ensure that your database pods are not scheduled on the same node as your web server pods, in order to prevent resource contention and improve reliability.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A topology domain is a grouping of nodes based on a specific attribute. We're also specifying a `</a:t>
            </a:r>
            <a:r>
              <a:rPr lang="en-US" b="0" i="0" dirty="0" err="1">
                <a:solidFill>
                  <a:srgbClr val="000000"/>
                </a:solidFill>
                <a:effectLst/>
                <a:latin typeface="Segoe UI" panose="020B0502040204020203" pitchFamily="34" charset="0"/>
              </a:rPr>
              <a:t>topologyKey</a:t>
            </a:r>
            <a:r>
              <a:rPr lang="en-US" b="0" i="0" dirty="0">
                <a:solidFill>
                  <a:srgbClr val="000000"/>
                </a:solidFill>
                <a:effectLst/>
                <a:latin typeface="Segoe UI" panose="020B0502040204020203" pitchFamily="34" charset="0"/>
              </a:rPr>
              <a:t>` of "kubernetes.io/hostname", which means that we're using the hostname of the node as the topology domain to evaluate our constraints. </a:t>
            </a:r>
            <a:endParaRPr lang="en-US" dirty="0"/>
          </a:p>
          <a:p>
            <a:pPr marL="171450" indent="-1714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5ECC906-FED3-4F79-BA55-CB1E9B2A3288}" type="slidenum">
              <a:rPr lang="en-US" smtClean="0"/>
              <a:t>10</a:t>
            </a:fld>
            <a:endParaRPr lang="en-US"/>
          </a:p>
        </p:txBody>
      </p:sp>
    </p:spTree>
    <p:extLst>
      <p:ext uri="{BB962C8B-B14F-4D97-AF65-F5344CB8AC3E}">
        <p14:creationId xmlns:p14="http://schemas.microsoft.com/office/powerpoint/2010/main" val="1517694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52603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46042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05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3.xml"/><Relationship Id="rId21" Type="http://schemas.openxmlformats.org/officeDocument/2006/relationships/slideLayout" Target="../slideLayouts/slideLayout68.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63" Type="http://schemas.openxmlformats.org/officeDocument/2006/relationships/slideLayout" Target="../slideLayouts/slideLayout110.xml"/><Relationship Id="rId68" Type="http://schemas.openxmlformats.org/officeDocument/2006/relationships/slideLayout" Target="../slideLayouts/slideLayout115.xml"/><Relationship Id="rId84" Type="http://schemas.openxmlformats.org/officeDocument/2006/relationships/image" Target="../media/image1.emf"/><Relationship Id="rId16" Type="http://schemas.openxmlformats.org/officeDocument/2006/relationships/slideLayout" Target="../slideLayouts/slideLayout63.xml"/><Relationship Id="rId11" Type="http://schemas.openxmlformats.org/officeDocument/2006/relationships/slideLayout" Target="../slideLayouts/slideLayout58.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74" Type="http://schemas.openxmlformats.org/officeDocument/2006/relationships/slideLayout" Target="../slideLayouts/slideLayout121.xml"/><Relationship Id="rId79" Type="http://schemas.openxmlformats.org/officeDocument/2006/relationships/slideLayout" Target="../slideLayouts/slideLayout126.xml"/><Relationship Id="rId5" Type="http://schemas.openxmlformats.org/officeDocument/2006/relationships/slideLayout" Target="../slideLayouts/slideLayout52.xml"/><Relationship Id="rId61" Type="http://schemas.openxmlformats.org/officeDocument/2006/relationships/slideLayout" Target="../slideLayouts/slideLayout108.xml"/><Relationship Id="rId82" Type="http://schemas.openxmlformats.org/officeDocument/2006/relationships/slideLayout" Target="../slideLayouts/slideLayout129.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64" Type="http://schemas.openxmlformats.org/officeDocument/2006/relationships/slideLayout" Target="../slideLayouts/slideLayout111.xml"/><Relationship Id="rId69" Type="http://schemas.openxmlformats.org/officeDocument/2006/relationships/slideLayout" Target="../slideLayouts/slideLayout116.xml"/><Relationship Id="rId77" Type="http://schemas.openxmlformats.org/officeDocument/2006/relationships/slideLayout" Target="../slideLayouts/slideLayout124.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72" Type="http://schemas.openxmlformats.org/officeDocument/2006/relationships/slideLayout" Target="../slideLayouts/slideLayout119.xml"/><Relationship Id="rId80" Type="http://schemas.openxmlformats.org/officeDocument/2006/relationships/slideLayout" Target="../slideLayouts/slideLayout127.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67" Type="http://schemas.openxmlformats.org/officeDocument/2006/relationships/slideLayout" Target="../slideLayouts/slideLayout114.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70" Type="http://schemas.openxmlformats.org/officeDocument/2006/relationships/slideLayout" Target="../slideLayouts/slideLayout117.xml"/><Relationship Id="rId75" Type="http://schemas.openxmlformats.org/officeDocument/2006/relationships/slideLayout" Target="../slideLayouts/slideLayout122.xml"/><Relationship Id="rId83"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65" Type="http://schemas.openxmlformats.org/officeDocument/2006/relationships/slideLayout" Target="../slideLayouts/slideLayout112.xml"/><Relationship Id="rId73" Type="http://schemas.openxmlformats.org/officeDocument/2006/relationships/slideLayout" Target="../slideLayouts/slideLayout120.xml"/><Relationship Id="rId78" Type="http://schemas.openxmlformats.org/officeDocument/2006/relationships/slideLayout" Target="../slideLayouts/slideLayout125.xml"/><Relationship Id="rId81" Type="http://schemas.openxmlformats.org/officeDocument/2006/relationships/slideLayout" Target="../slideLayouts/slideLayout12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9" Type="http://schemas.openxmlformats.org/officeDocument/2006/relationships/slideLayout" Target="../slideLayouts/slideLayout86.xml"/><Relationship Id="rId34" Type="http://schemas.openxmlformats.org/officeDocument/2006/relationships/slideLayout" Target="../slideLayouts/slideLayout81.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76" Type="http://schemas.openxmlformats.org/officeDocument/2006/relationships/slideLayout" Target="../slideLayouts/slideLayout123.xml"/><Relationship Id="rId7" Type="http://schemas.openxmlformats.org/officeDocument/2006/relationships/slideLayout" Target="../slideLayouts/slideLayout54.xml"/><Relationship Id="rId71" Type="http://schemas.openxmlformats.org/officeDocument/2006/relationships/slideLayout" Target="../slideLayouts/slideLayout118.xml"/><Relationship Id="rId2" Type="http://schemas.openxmlformats.org/officeDocument/2006/relationships/slideLayout" Target="../slideLayouts/slideLayout49.xml"/><Relationship Id="rId29" Type="http://schemas.openxmlformats.org/officeDocument/2006/relationships/slideLayout" Target="../slideLayouts/slideLayout76.xml"/><Relationship Id="rId24" Type="http://schemas.openxmlformats.org/officeDocument/2006/relationships/slideLayout" Target="../slideLayouts/slideLayout71.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6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866"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 id="2147483865"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oldilocks.docs.fairwind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keda.sh/docs/2.11/scaler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p:txBody>
          <a:bodyPr wrap="square" anchor="b">
            <a:normAutofit/>
          </a:bodyPr>
          <a:lstStyle/>
          <a:p>
            <a:r>
              <a:rPr lang="en-US" dirty="0"/>
              <a:t>Azure Kubernetes Workshop</a:t>
            </a:r>
          </a:p>
        </p:txBody>
      </p:sp>
      <p:sp>
        <p:nvSpPr>
          <p:cNvPr id="10" name="Text Placeholder 2">
            <a:extLst>
              <a:ext uri="{FF2B5EF4-FFF2-40B4-BE49-F238E27FC236}">
                <a16:creationId xmlns:a16="http://schemas.microsoft.com/office/drawing/2014/main" id="{594A523A-ACB0-4ECC-1798-2D20D9D50868}"/>
              </a:ext>
            </a:extLst>
          </p:cNvPr>
          <p:cNvSpPr>
            <a:spLocks noGrp="1"/>
          </p:cNvSpPr>
          <p:nvPr>
            <p:ph type="body" sz="quarter" idx="12"/>
          </p:nvPr>
        </p:nvSpPr>
        <p:spPr>
          <a:xfrm>
            <a:off x="582042" y="3962400"/>
            <a:ext cx="4164583" cy="677108"/>
          </a:xfrm>
        </p:spPr>
        <p:txBody>
          <a:bodyPr/>
          <a:lstStyle/>
          <a:p>
            <a:r>
              <a:rPr lang="en-US" dirty="0"/>
              <a:t>Day 3:</a:t>
            </a:r>
          </a:p>
          <a:p>
            <a:endParaRPr lang="en-US" dirty="0"/>
          </a:p>
        </p:txBody>
      </p:sp>
      <p:pic>
        <p:nvPicPr>
          <p:cNvPr id="6" name="Picture 5">
            <a:extLst>
              <a:ext uri="{FF2B5EF4-FFF2-40B4-BE49-F238E27FC236}">
                <a16:creationId xmlns:a16="http://schemas.microsoft.com/office/drawing/2014/main" id="{09186360-5766-EB64-A2CB-595B64668997}"/>
              </a:ext>
            </a:extLst>
          </p:cNvPr>
          <p:cNvPicPr>
            <a:picLocks noChangeAspect="1"/>
          </p:cNvPicPr>
          <p:nvPr/>
        </p:nvPicPr>
        <p:blipFill rotWithShape="1">
          <a:blip r:embed="rId3"/>
          <a:srcRect l="35326" r="2423"/>
          <a:stretch/>
        </p:blipFill>
        <p:spPr>
          <a:xfrm>
            <a:off x="5334000" y="10"/>
            <a:ext cx="6858000" cy="6857990"/>
          </a:xfrm>
          <a:prstGeom prst="rect">
            <a:avLst/>
          </a:prstGeom>
          <a:noFill/>
        </p:spPr>
      </p:pic>
      <p:sp>
        <p:nvSpPr>
          <p:cNvPr id="2" name="Text Placeholder 2">
            <a:extLst>
              <a:ext uri="{FF2B5EF4-FFF2-40B4-BE49-F238E27FC236}">
                <a16:creationId xmlns:a16="http://schemas.microsoft.com/office/drawing/2014/main" id="{36C99871-ABFF-7B96-7E01-97F2F9574A1A}"/>
              </a:ext>
            </a:extLst>
          </p:cNvPr>
          <p:cNvSpPr txBox="1">
            <a:spLocks/>
          </p:cNvSpPr>
          <p:nvPr/>
        </p:nvSpPr>
        <p:spPr>
          <a:xfrm>
            <a:off x="582041" y="4300954"/>
            <a:ext cx="4164583"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Advance Kubernetes Concepts </a:t>
            </a:r>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Pod Affinity/Anti-Affinity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7"/>
            <a:ext cx="11018519" cy="1625060"/>
          </a:xfrm>
        </p:spPr>
        <p:txBody>
          <a:bodyPr/>
          <a:lstStyle/>
          <a:p>
            <a:r>
              <a:rPr lang="en-US" sz="2400" dirty="0"/>
              <a:t>Uses Labels Selectors that match labels on other Pods.</a:t>
            </a:r>
          </a:p>
          <a:p>
            <a:r>
              <a:rPr lang="en-US" sz="2400" dirty="0"/>
              <a:t>Not recommend on large clusters (over several hundred Nodes)</a:t>
            </a:r>
          </a:p>
          <a:p>
            <a:r>
              <a:rPr lang="en-US" sz="2400" dirty="0"/>
              <a:t>Requires nodes to be consistently labeled using </a:t>
            </a:r>
            <a:r>
              <a:rPr lang="en-US" sz="2400" b="1" dirty="0"/>
              <a:t>Well-Known Labels </a:t>
            </a:r>
            <a:r>
              <a:rPr lang="en-US" sz="2400" dirty="0"/>
              <a:t>of a </a:t>
            </a:r>
            <a:r>
              <a:rPr lang="en-US" sz="2400" b="1" dirty="0" err="1"/>
              <a:t>topologyKey</a:t>
            </a:r>
            <a:r>
              <a:rPr lang="en-US" sz="2400" dirty="0"/>
              <a:t>. </a:t>
            </a:r>
          </a:p>
        </p:txBody>
      </p:sp>
      <p:pic>
        <p:nvPicPr>
          <p:cNvPr id="5" name="Picture 4">
            <a:extLst>
              <a:ext uri="{FF2B5EF4-FFF2-40B4-BE49-F238E27FC236}">
                <a16:creationId xmlns:a16="http://schemas.microsoft.com/office/drawing/2014/main" id="{9F3777B5-344E-116A-60B6-B58032893CA5}"/>
              </a:ext>
            </a:extLst>
          </p:cNvPr>
          <p:cNvPicPr>
            <a:picLocks noChangeAspect="1"/>
          </p:cNvPicPr>
          <p:nvPr/>
        </p:nvPicPr>
        <p:blipFill rotWithShape="1">
          <a:blip r:embed="rId3"/>
          <a:srcRect l="4965" t="18875" r="4716" b="3792"/>
          <a:stretch/>
        </p:blipFill>
        <p:spPr>
          <a:xfrm>
            <a:off x="4943181" y="3060157"/>
            <a:ext cx="6935856" cy="3512093"/>
          </a:xfrm>
          <a:prstGeom prst="rect">
            <a:avLst/>
          </a:prstGeom>
        </p:spPr>
      </p:pic>
    </p:spTree>
    <p:extLst>
      <p:ext uri="{BB962C8B-B14F-4D97-AF65-F5344CB8AC3E}">
        <p14:creationId xmlns:p14="http://schemas.microsoft.com/office/powerpoint/2010/main" val="41663677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Actions for Affinity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1"/>
          </p:nvPr>
        </p:nvSpPr>
        <p:spPr>
          <a:xfrm>
            <a:off x="588263" y="1335087"/>
            <a:ext cx="6833073" cy="5065713"/>
          </a:xfrm>
        </p:spPr>
        <p:txBody>
          <a:bodyPr wrap="square">
            <a:noAutofit/>
          </a:bodyPr>
          <a:lstStyle/>
          <a:p>
            <a:pPr>
              <a:lnSpc>
                <a:spcPct val="90000"/>
              </a:lnSpc>
            </a:pPr>
            <a:r>
              <a:rPr lang="en-US" b="1" u="sng" dirty="0"/>
              <a:t>Required During Scheduling Ignored During Execution</a:t>
            </a:r>
            <a:r>
              <a:rPr lang="en-US" dirty="0"/>
              <a:t> – Will not schedule new non-matching Pods but will leave existing Pods running. </a:t>
            </a:r>
          </a:p>
          <a:p>
            <a:pPr>
              <a:lnSpc>
                <a:spcPct val="90000"/>
              </a:lnSpc>
            </a:pPr>
            <a:r>
              <a:rPr lang="en-US" b="1" u="sng" dirty="0"/>
              <a:t>Preferred During Scheduling Ignored During Execution </a:t>
            </a:r>
            <a:r>
              <a:rPr lang="en-US" dirty="0"/>
              <a:t>– Will schedule new nonmatching Pods if there’s no room anywhere else. Use weight to set preference order. </a:t>
            </a:r>
          </a:p>
          <a:p>
            <a:pPr>
              <a:lnSpc>
                <a:spcPct val="90000"/>
              </a:lnSpc>
            </a:pPr>
            <a:r>
              <a:rPr lang="en-US" dirty="0"/>
              <a:t>FUTURE: </a:t>
            </a:r>
            <a:r>
              <a:rPr lang="en-US" b="1" u="sng" dirty="0"/>
              <a:t>Required During Scheduling Required During Execution </a:t>
            </a:r>
            <a:r>
              <a:rPr lang="en-US" dirty="0"/>
              <a:t>– Will evict non-matching Pods</a:t>
            </a:r>
          </a:p>
        </p:txBody>
      </p:sp>
      <p:pic>
        <p:nvPicPr>
          <p:cNvPr id="5" name="Picture 4">
            <a:extLst>
              <a:ext uri="{FF2B5EF4-FFF2-40B4-BE49-F238E27FC236}">
                <a16:creationId xmlns:a16="http://schemas.microsoft.com/office/drawing/2014/main" id="{B9AF254D-C162-FBC9-86D6-C5EDAD67AF66}"/>
              </a:ext>
            </a:extLst>
          </p:cNvPr>
          <p:cNvPicPr>
            <a:picLocks noChangeAspect="1"/>
          </p:cNvPicPr>
          <p:nvPr/>
        </p:nvPicPr>
        <p:blipFill>
          <a:blip r:embed="rId3"/>
          <a:stretch>
            <a:fillRect/>
          </a:stretch>
        </p:blipFill>
        <p:spPr>
          <a:xfrm>
            <a:off x="6988629" y="3045280"/>
            <a:ext cx="5203371" cy="3679410"/>
          </a:xfrm>
          <a:prstGeom prst="rect">
            <a:avLst/>
          </a:prstGeom>
        </p:spPr>
      </p:pic>
    </p:spTree>
    <p:extLst>
      <p:ext uri="{BB962C8B-B14F-4D97-AF65-F5344CB8AC3E}">
        <p14:creationId xmlns:p14="http://schemas.microsoft.com/office/powerpoint/2010/main" val="35997603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97427" y="193020"/>
            <a:ext cx="9455727" cy="609398"/>
          </a:xfrm>
        </p:spPr>
        <p:txBody>
          <a:bodyPr/>
          <a:lstStyle/>
          <a:p>
            <a:pPr algn="l"/>
            <a:r>
              <a:rPr lang="en-US" dirty="0"/>
              <a:t>Pod Affinity/Anti-Affinity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97427" y="802418"/>
            <a:ext cx="7910563" cy="307777"/>
          </a:xfrm>
          <a:prstGeom prst="rect">
            <a:avLst/>
          </a:prstGeom>
          <a:noFill/>
        </p:spPr>
        <p:txBody>
          <a:bodyPr wrap="none" lIns="0" tIns="0" rIns="0" bIns="0" rtlCol="0">
            <a:spAutoFit/>
          </a:bodyPr>
          <a:lstStyle/>
          <a:p>
            <a:pPr algn="l"/>
            <a:r>
              <a:rPr lang="en-US" sz="2000" dirty="0"/>
              <a:t>Working with Pod Affinity when Scaling Deployments and </a:t>
            </a:r>
            <a:r>
              <a:rPr lang="en-US" sz="2000" dirty="0" err="1"/>
              <a:t>StatefulSets</a:t>
            </a:r>
            <a:endParaRPr lang="en-US" sz="2000" dirty="0"/>
          </a:p>
        </p:txBody>
      </p:sp>
      <p:sp>
        <p:nvSpPr>
          <p:cNvPr id="5" name="TextBox 4">
            <a:extLst>
              <a:ext uri="{FF2B5EF4-FFF2-40B4-BE49-F238E27FC236}">
                <a16:creationId xmlns:a16="http://schemas.microsoft.com/office/drawing/2014/main" id="{DD871482-5B82-494E-053A-A43D1A2DE23D}"/>
              </a:ext>
            </a:extLst>
          </p:cNvPr>
          <p:cNvSpPr txBox="1"/>
          <p:nvPr/>
        </p:nvSpPr>
        <p:spPr>
          <a:xfrm>
            <a:off x="197427" y="3642660"/>
            <a:ext cx="6832314" cy="646331"/>
          </a:xfrm>
          <a:prstGeom prst="rect">
            <a:avLst/>
          </a:prstGeom>
          <a:noFill/>
        </p:spPr>
        <p:txBody>
          <a:bodyPr wrap="square">
            <a:spAutoFit/>
          </a:bodyPr>
          <a:lstStyle/>
          <a:p>
            <a:r>
              <a:rPr lang="en-US" dirty="0"/>
              <a:t>Module6-instructions:</a:t>
            </a:r>
          </a:p>
          <a:p>
            <a:r>
              <a:rPr lang="en-US" dirty="0"/>
              <a:t>Exercise: Using Taints, Tolerations, Node Selectors and Affinity</a:t>
            </a:r>
          </a:p>
        </p:txBody>
      </p:sp>
    </p:spTree>
    <p:extLst>
      <p:ext uri="{BB962C8B-B14F-4D97-AF65-F5344CB8AC3E}">
        <p14:creationId xmlns:p14="http://schemas.microsoft.com/office/powerpoint/2010/main" val="320991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Pod Topology Spread </a:t>
            </a:r>
            <a:r>
              <a:rPr lang="en-US" dirty="0" err="1">
                <a:solidFill>
                  <a:schemeClr val="accent1"/>
                </a:solidFill>
              </a:rPr>
              <a:t>Contraints</a:t>
            </a:r>
            <a:endParaRPr lang="en-US" dirty="0">
              <a:solidFill>
                <a:schemeClr val="accent1"/>
              </a:solidFill>
            </a:endParaRP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1"/>
          </p:nvPr>
        </p:nvSpPr>
        <p:spPr>
          <a:xfrm>
            <a:off x="588264" y="2212520"/>
            <a:ext cx="6872409" cy="4437661"/>
          </a:xfrm>
        </p:spPr>
        <p:txBody>
          <a:bodyPr wrap="square">
            <a:noAutofit/>
          </a:bodyPr>
          <a:lstStyle/>
          <a:p>
            <a:pPr>
              <a:lnSpc>
                <a:spcPct val="90000"/>
              </a:lnSpc>
            </a:pPr>
            <a:r>
              <a:rPr lang="en-US" sz="2000" dirty="0"/>
              <a:t>In addition to the </a:t>
            </a:r>
            <a:r>
              <a:rPr lang="en-US" sz="2000" i="1" dirty="0" err="1"/>
              <a:t>labelSelector</a:t>
            </a:r>
            <a:r>
              <a:rPr lang="en-US" sz="2000" dirty="0"/>
              <a:t>, Pod topology spread constraints have the following options:</a:t>
            </a:r>
          </a:p>
          <a:p>
            <a:pPr>
              <a:lnSpc>
                <a:spcPct val="90000"/>
              </a:lnSpc>
            </a:pPr>
            <a:r>
              <a:rPr lang="en-US" sz="2000" b="1" u="sng" dirty="0" err="1"/>
              <a:t>MaxSkew</a:t>
            </a:r>
            <a:r>
              <a:rPr lang="en-US" sz="2000" dirty="0"/>
              <a:t> – Specifies the max difference in Pod counts between topology keys. </a:t>
            </a:r>
          </a:p>
          <a:p>
            <a:pPr>
              <a:lnSpc>
                <a:spcPct val="90000"/>
              </a:lnSpc>
            </a:pPr>
            <a:r>
              <a:rPr lang="en-US" sz="2000" b="1" u="sng" dirty="0" err="1"/>
              <a:t>TopologyKey</a:t>
            </a:r>
            <a:r>
              <a:rPr lang="en-US" sz="2000" dirty="0"/>
              <a:t> – The key of node labels. The scheduler tries to place a balanced number of Pods into each topology domain. </a:t>
            </a:r>
          </a:p>
          <a:p>
            <a:pPr>
              <a:lnSpc>
                <a:spcPct val="90000"/>
              </a:lnSpc>
            </a:pPr>
            <a:r>
              <a:rPr lang="en-US" sz="2000" b="1" u="sng" dirty="0" err="1"/>
              <a:t>WhenUnsatisfiable</a:t>
            </a:r>
            <a:r>
              <a:rPr lang="en-US" sz="2000" dirty="0"/>
              <a:t> – Indicates how to deal with a Pod if it doesn't satisfy the spread constraint (if exceeds </a:t>
            </a:r>
            <a:r>
              <a:rPr lang="en-US" sz="2000" b="1" dirty="0" err="1"/>
              <a:t>MaxSkew</a:t>
            </a:r>
            <a:r>
              <a:rPr lang="en-US" sz="2000" dirty="0"/>
              <a:t>): </a:t>
            </a:r>
          </a:p>
          <a:p>
            <a:pPr lvl="1">
              <a:lnSpc>
                <a:spcPct val="90000"/>
              </a:lnSpc>
            </a:pPr>
            <a:r>
              <a:rPr lang="en-US" b="1" u="sng" dirty="0" err="1"/>
              <a:t>DoNotSchedule</a:t>
            </a:r>
            <a:r>
              <a:rPr lang="en-US" dirty="0"/>
              <a:t> (default) tells the scheduler not to schedule it. </a:t>
            </a:r>
          </a:p>
          <a:p>
            <a:pPr lvl="1">
              <a:lnSpc>
                <a:spcPct val="90000"/>
              </a:lnSpc>
            </a:pPr>
            <a:r>
              <a:rPr lang="en-US" b="1" u="sng" dirty="0" err="1"/>
              <a:t>ScheduleAnyway</a:t>
            </a:r>
            <a:r>
              <a:rPr lang="en-US" dirty="0"/>
              <a:t> tells the scheduler to still schedule it while prioritizing nodes that minimize the skew</a:t>
            </a:r>
          </a:p>
        </p:txBody>
      </p:sp>
      <p:pic>
        <p:nvPicPr>
          <p:cNvPr id="6" name="Picture 5">
            <a:extLst>
              <a:ext uri="{FF2B5EF4-FFF2-40B4-BE49-F238E27FC236}">
                <a16:creationId xmlns:a16="http://schemas.microsoft.com/office/drawing/2014/main" id="{ED6C6D93-8BCA-40C8-6FAC-2CCA1C9603C8}"/>
              </a:ext>
            </a:extLst>
          </p:cNvPr>
          <p:cNvPicPr>
            <a:picLocks noChangeAspect="1"/>
          </p:cNvPicPr>
          <p:nvPr/>
        </p:nvPicPr>
        <p:blipFill>
          <a:blip r:embed="rId3"/>
          <a:stretch>
            <a:fillRect/>
          </a:stretch>
        </p:blipFill>
        <p:spPr>
          <a:xfrm>
            <a:off x="7501919" y="2400301"/>
            <a:ext cx="4280909" cy="4000500"/>
          </a:xfrm>
          <a:prstGeom prst="rect">
            <a:avLst/>
          </a:prstGeom>
        </p:spPr>
      </p:pic>
      <p:sp>
        <p:nvSpPr>
          <p:cNvPr id="7" name="TextBox 6">
            <a:extLst>
              <a:ext uri="{FF2B5EF4-FFF2-40B4-BE49-F238E27FC236}">
                <a16:creationId xmlns:a16="http://schemas.microsoft.com/office/drawing/2014/main" id="{7E422976-C546-3E51-C734-CB23313C49A9}"/>
              </a:ext>
            </a:extLst>
          </p:cNvPr>
          <p:cNvSpPr txBox="1"/>
          <p:nvPr/>
        </p:nvSpPr>
        <p:spPr>
          <a:xfrm>
            <a:off x="516548" y="1476971"/>
            <a:ext cx="11266280" cy="923330"/>
          </a:xfrm>
          <a:prstGeom prst="rect">
            <a:avLst/>
          </a:prstGeom>
          <a:noFill/>
        </p:spPr>
        <p:txBody>
          <a:bodyPr wrap="square" lIns="0" tIns="0" rIns="0" bIns="0" rtlCol="0">
            <a:spAutoFit/>
          </a:bodyPr>
          <a:lstStyle/>
          <a:p>
            <a:r>
              <a:rPr lang="en-US" sz="2000" dirty="0"/>
              <a:t>Pod topology spread constraints are similar to pod anti-affinity rules but provide more control of Pod distribution across failure topology (nodes, zones, regions). </a:t>
            </a:r>
          </a:p>
          <a:p>
            <a:pPr algn="l"/>
            <a:endParaRPr lang="en-US" sz="2000" dirty="0" err="1"/>
          </a:p>
        </p:txBody>
      </p:sp>
    </p:spTree>
    <p:extLst>
      <p:ext uri="{BB962C8B-B14F-4D97-AF65-F5344CB8AC3E}">
        <p14:creationId xmlns:p14="http://schemas.microsoft.com/office/powerpoint/2010/main" val="11614190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Pod Topology Spread Constraints</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5160900" cy="307777"/>
          </a:xfrm>
          <a:prstGeom prst="rect">
            <a:avLst/>
          </a:prstGeom>
          <a:noFill/>
        </p:spPr>
        <p:txBody>
          <a:bodyPr wrap="none" lIns="0" tIns="0" rIns="0" bIns="0" rtlCol="0">
            <a:spAutoFit/>
          </a:bodyPr>
          <a:lstStyle/>
          <a:p>
            <a:pPr algn="l"/>
            <a:r>
              <a:rPr lang="en-US" sz="2000" dirty="0"/>
              <a:t>Observe Event Pod Distribution Across Nodes</a:t>
            </a:r>
          </a:p>
        </p:txBody>
      </p:sp>
    </p:spTree>
    <p:extLst>
      <p:ext uri="{BB962C8B-B14F-4D97-AF65-F5344CB8AC3E}">
        <p14:creationId xmlns:p14="http://schemas.microsoft.com/office/powerpoint/2010/main" val="15579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err="1">
                <a:solidFill>
                  <a:schemeClr val="accent1"/>
                </a:solidFill>
              </a:rPr>
              <a:t>StatefulSets</a:t>
            </a:r>
            <a:endParaRPr lang="en-US" dirty="0">
              <a:solidFill>
                <a:schemeClr val="accent1"/>
              </a:solidFill>
            </a:endParaRP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335087"/>
            <a:ext cx="10938719" cy="2880789"/>
          </a:xfrm>
        </p:spPr>
        <p:txBody>
          <a:bodyPr/>
          <a:lstStyle/>
          <a:p>
            <a:r>
              <a:rPr lang="en-US" dirty="0"/>
              <a:t>Pod controller designed to manage stateful applications. </a:t>
            </a:r>
          </a:p>
          <a:p>
            <a:r>
              <a:rPr lang="en-US" dirty="0"/>
              <a:t>Unlike Deployments, a </a:t>
            </a:r>
            <a:r>
              <a:rPr lang="en-US" b="1" dirty="0" err="1"/>
              <a:t>StatefulSet</a:t>
            </a:r>
            <a:r>
              <a:rPr lang="en-US" dirty="0"/>
              <a:t> maintain a sticky identity for each of its Pods</a:t>
            </a:r>
          </a:p>
          <a:p>
            <a:r>
              <a:rPr lang="en-US" dirty="0"/>
              <a:t>Pods are created from the same spec but are not interchangeable </a:t>
            </a:r>
          </a:p>
          <a:p>
            <a:r>
              <a:rPr lang="en-US" dirty="0"/>
              <a:t>Each Pod has a persistent identifier that it maintains across rescheduling. </a:t>
            </a:r>
          </a:p>
          <a:p>
            <a:r>
              <a:rPr lang="en-US" dirty="0"/>
              <a:t>Pods are created in order and are assigned sequential numbers, starting with 0…N-1. </a:t>
            </a:r>
          </a:p>
        </p:txBody>
      </p:sp>
    </p:spTree>
    <p:extLst>
      <p:ext uri="{BB962C8B-B14F-4D97-AF65-F5344CB8AC3E}">
        <p14:creationId xmlns:p14="http://schemas.microsoft.com/office/powerpoint/2010/main" val="34364973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err="1">
                <a:solidFill>
                  <a:schemeClr val="accent1"/>
                </a:solidFill>
              </a:rPr>
              <a:t>StatefulSets</a:t>
            </a:r>
            <a:endParaRPr lang="en-US" dirty="0">
              <a:solidFill>
                <a:schemeClr val="accent1"/>
              </a:solidFill>
            </a:endParaRP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335087"/>
            <a:ext cx="10938719" cy="2806922"/>
          </a:xfrm>
        </p:spPr>
        <p:txBody>
          <a:bodyPr/>
          <a:lstStyle/>
          <a:p>
            <a:r>
              <a:rPr lang="en-US" b="1" dirty="0" err="1"/>
              <a:t>StatefulSets</a:t>
            </a:r>
            <a:r>
              <a:rPr lang="en-US" dirty="0"/>
              <a:t> define a Volume Claim Templates, which define parameters to use when dynamically creating </a:t>
            </a:r>
            <a:r>
              <a:rPr lang="en-US" b="1" dirty="0" err="1"/>
              <a:t>PersistentVolumeClaims</a:t>
            </a:r>
            <a:r>
              <a:rPr lang="en-US" dirty="0"/>
              <a:t> and </a:t>
            </a:r>
            <a:r>
              <a:rPr lang="en-US" b="1" dirty="0" err="1"/>
              <a:t>PersistentVolumes</a:t>
            </a:r>
            <a:r>
              <a:rPr lang="en-US" dirty="0"/>
              <a:t> for each Pod. </a:t>
            </a:r>
          </a:p>
          <a:p>
            <a:r>
              <a:rPr lang="en-US" dirty="0"/>
              <a:t>Pod order and persistent volume claims are maintained when Pods are deleted.</a:t>
            </a:r>
          </a:p>
          <a:p>
            <a:r>
              <a:rPr lang="en-US" dirty="0"/>
              <a:t>Replacement Pods are linked to the same PVCs. </a:t>
            </a:r>
          </a:p>
          <a:p>
            <a:r>
              <a:rPr lang="en-US" dirty="0"/>
              <a:t>Deleting Pods in a </a:t>
            </a:r>
            <a:r>
              <a:rPr lang="en-US" b="1" dirty="0" err="1"/>
              <a:t>StatefulSet</a:t>
            </a:r>
            <a:r>
              <a:rPr lang="en-US" dirty="0"/>
              <a:t> (or the </a:t>
            </a:r>
            <a:r>
              <a:rPr lang="en-US" dirty="0" err="1"/>
              <a:t>StatefulSet</a:t>
            </a:r>
            <a:r>
              <a:rPr lang="en-US" dirty="0"/>
              <a:t> itself) will not delete the associated volumes. This is by design. </a:t>
            </a:r>
          </a:p>
        </p:txBody>
      </p:sp>
    </p:spTree>
    <p:extLst>
      <p:ext uri="{BB962C8B-B14F-4D97-AF65-F5344CB8AC3E}">
        <p14:creationId xmlns:p14="http://schemas.microsoft.com/office/powerpoint/2010/main" val="24803210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Headless Service</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335087"/>
            <a:ext cx="10938719" cy="3176254"/>
          </a:xfrm>
        </p:spPr>
        <p:txBody>
          <a:bodyPr/>
          <a:lstStyle/>
          <a:p>
            <a:r>
              <a:rPr lang="en-US" dirty="0"/>
              <a:t>A “headless” service (</a:t>
            </a:r>
            <a:r>
              <a:rPr lang="en-US" b="1" dirty="0" err="1"/>
              <a:t>clusterIP</a:t>
            </a:r>
            <a:r>
              <a:rPr lang="en-US" b="1" dirty="0"/>
              <a:t>=None</a:t>
            </a:r>
            <a:r>
              <a:rPr lang="en-US" dirty="0"/>
              <a:t>) is required for </a:t>
            </a:r>
            <a:r>
              <a:rPr lang="en-US" b="1" dirty="0" err="1"/>
              <a:t>StatefulSets</a:t>
            </a:r>
            <a:r>
              <a:rPr lang="en-US" dirty="0"/>
              <a:t>. </a:t>
            </a:r>
          </a:p>
          <a:p>
            <a:r>
              <a:rPr lang="en-US" dirty="0"/>
              <a:t>The service is referenced by the Pod definition and allows direct access to each without load balancing. </a:t>
            </a:r>
          </a:p>
          <a:p>
            <a:r>
              <a:rPr lang="en-US" dirty="0"/>
              <a:t>Creates a DNS entry for each Pod instead of just for the Service. </a:t>
            </a:r>
          </a:p>
          <a:p>
            <a:r>
              <a:rPr lang="en-US" dirty="0"/>
              <a:t>Pods are accessed directly through the headless service using DNS and the FQDN address. </a:t>
            </a:r>
          </a:p>
          <a:p>
            <a:pPr lvl="1"/>
            <a:r>
              <a:rPr lang="en-US" dirty="0"/>
              <a:t>Fully Qualified domain name: </a:t>
            </a:r>
            <a:r>
              <a:rPr lang="en-US" i="1" dirty="0"/>
              <a:t>{pod}.{service}.{namespace}.</a:t>
            </a:r>
            <a:r>
              <a:rPr lang="en-US" i="1" dirty="0" err="1"/>
              <a:t>svc.cluster.local</a:t>
            </a:r>
            <a:endParaRPr lang="en-US" i="1" dirty="0"/>
          </a:p>
          <a:p>
            <a:pPr lvl="1"/>
            <a:r>
              <a:rPr lang="en-US" dirty="0"/>
              <a:t>Example: </a:t>
            </a:r>
            <a:r>
              <a:rPr lang="en-US" b="1" dirty="0" err="1"/>
              <a:t>mysql.connect</a:t>
            </a:r>
            <a:r>
              <a:rPr lang="en-US" b="1" dirty="0"/>
              <a:t>(“mysql-02.db-service.micro.svc.cluster.local”) </a:t>
            </a:r>
          </a:p>
        </p:txBody>
      </p:sp>
    </p:spTree>
    <p:extLst>
      <p:ext uri="{BB962C8B-B14F-4D97-AF65-F5344CB8AC3E}">
        <p14:creationId xmlns:p14="http://schemas.microsoft.com/office/powerpoint/2010/main" val="1869208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How Headless Services Work</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335087"/>
            <a:ext cx="10938719" cy="369332"/>
          </a:xfrm>
        </p:spPr>
        <p:txBody>
          <a:bodyPr/>
          <a:lstStyle/>
          <a:p>
            <a:pPr marL="0" indent="0">
              <a:buNone/>
            </a:pPr>
            <a:r>
              <a:rPr lang="en-US" dirty="0"/>
              <a:t>A standard Service load balances traffic across all Pods listed as </a:t>
            </a:r>
            <a:r>
              <a:rPr lang="en-US" b="1" dirty="0"/>
              <a:t>Endpoints</a:t>
            </a:r>
          </a:p>
        </p:txBody>
      </p:sp>
      <p:pic>
        <p:nvPicPr>
          <p:cNvPr id="3" name="Picture 2">
            <a:extLst>
              <a:ext uri="{FF2B5EF4-FFF2-40B4-BE49-F238E27FC236}">
                <a16:creationId xmlns:a16="http://schemas.microsoft.com/office/drawing/2014/main" id="{26995605-20A0-83CE-078B-6B49F7FE1DC6}"/>
              </a:ext>
            </a:extLst>
          </p:cNvPr>
          <p:cNvPicPr>
            <a:picLocks noChangeAspect="1"/>
          </p:cNvPicPr>
          <p:nvPr/>
        </p:nvPicPr>
        <p:blipFill>
          <a:blip r:embed="rId3"/>
          <a:stretch>
            <a:fillRect/>
          </a:stretch>
        </p:blipFill>
        <p:spPr>
          <a:xfrm>
            <a:off x="3376839" y="1925780"/>
            <a:ext cx="7713724" cy="1873333"/>
          </a:xfrm>
          <a:prstGeom prst="rect">
            <a:avLst/>
          </a:prstGeom>
        </p:spPr>
      </p:pic>
      <p:sp>
        <p:nvSpPr>
          <p:cNvPr id="6" name="Content Placeholder 4">
            <a:extLst>
              <a:ext uri="{FF2B5EF4-FFF2-40B4-BE49-F238E27FC236}">
                <a16:creationId xmlns:a16="http://schemas.microsoft.com/office/drawing/2014/main" id="{423B0A43-B90F-5620-D609-F8858BC3F968}"/>
              </a:ext>
            </a:extLst>
          </p:cNvPr>
          <p:cNvSpPr txBox="1">
            <a:spLocks/>
          </p:cNvSpPr>
          <p:nvPr/>
        </p:nvSpPr>
        <p:spPr>
          <a:xfrm>
            <a:off x="626640" y="3905105"/>
            <a:ext cx="10938719"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A Headless Service </a:t>
            </a:r>
            <a:r>
              <a:rPr lang="en-US" u="sng" dirty="0"/>
              <a:t>doesn’t have Endpoints</a:t>
            </a:r>
            <a:r>
              <a:rPr lang="en-US" dirty="0"/>
              <a:t>. It routes traffic directly to specific Pods.</a:t>
            </a:r>
            <a:endParaRPr lang="en-US" b="1" dirty="0"/>
          </a:p>
        </p:txBody>
      </p:sp>
      <p:pic>
        <p:nvPicPr>
          <p:cNvPr id="8" name="Picture 7">
            <a:extLst>
              <a:ext uri="{FF2B5EF4-FFF2-40B4-BE49-F238E27FC236}">
                <a16:creationId xmlns:a16="http://schemas.microsoft.com/office/drawing/2014/main" id="{3DFA448C-6DC2-A978-B7A3-825C97816A57}"/>
              </a:ext>
            </a:extLst>
          </p:cNvPr>
          <p:cNvPicPr>
            <a:picLocks noChangeAspect="1"/>
          </p:cNvPicPr>
          <p:nvPr/>
        </p:nvPicPr>
        <p:blipFill>
          <a:blip r:embed="rId4"/>
          <a:stretch>
            <a:fillRect/>
          </a:stretch>
        </p:blipFill>
        <p:spPr>
          <a:xfrm>
            <a:off x="3286785" y="4712745"/>
            <a:ext cx="7568252" cy="1939552"/>
          </a:xfrm>
          <a:prstGeom prst="rect">
            <a:avLst/>
          </a:prstGeom>
        </p:spPr>
      </p:pic>
    </p:spTree>
    <p:extLst>
      <p:ext uri="{BB962C8B-B14F-4D97-AF65-F5344CB8AC3E}">
        <p14:creationId xmlns:p14="http://schemas.microsoft.com/office/powerpoint/2010/main" val="3137122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err="1"/>
              <a:t>StatefulSet</a:t>
            </a:r>
            <a:r>
              <a:rPr lang="en-US" dirty="0"/>
              <a:t>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2901051" cy="307777"/>
          </a:xfrm>
          <a:prstGeom prst="rect">
            <a:avLst/>
          </a:prstGeom>
          <a:noFill/>
        </p:spPr>
        <p:txBody>
          <a:bodyPr wrap="none" lIns="0" tIns="0" rIns="0" bIns="0" rtlCol="0">
            <a:spAutoFit/>
          </a:bodyPr>
          <a:lstStyle/>
          <a:p>
            <a:pPr algn="l"/>
            <a:r>
              <a:rPr lang="en-US" sz="2000" dirty="0"/>
              <a:t>Working with </a:t>
            </a:r>
            <a:r>
              <a:rPr lang="en-US" sz="2000" dirty="0" err="1"/>
              <a:t>StatefulSets</a:t>
            </a:r>
            <a:endParaRPr lang="en-US" sz="2000" dirty="0"/>
          </a:p>
        </p:txBody>
      </p:sp>
    </p:spTree>
    <p:extLst>
      <p:ext uri="{BB962C8B-B14F-4D97-AF65-F5344CB8AC3E}">
        <p14:creationId xmlns:p14="http://schemas.microsoft.com/office/powerpoint/2010/main" val="362073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CC80-65C8-5557-8D3F-1DFE8EB22F0E}"/>
              </a:ext>
            </a:extLst>
          </p:cNvPr>
          <p:cNvSpPr>
            <a:spLocks noGrp="1"/>
          </p:cNvSpPr>
          <p:nvPr>
            <p:ph type="title"/>
          </p:nvPr>
        </p:nvSpPr>
        <p:spPr/>
        <p:txBody>
          <a:bodyPr/>
          <a:lstStyle/>
          <a:p>
            <a:r>
              <a:rPr lang="en-US" dirty="0">
                <a:solidFill>
                  <a:schemeClr val="accent1">
                    <a:lumMod val="60000"/>
                    <a:lumOff val="40000"/>
                  </a:schemeClr>
                </a:solidFill>
              </a:rPr>
              <a:t>Agenda</a:t>
            </a:r>
          </a:p>
        </p:txBody>
      </p:sp>
      <p:sp>
        <p:nvSpPr>
          <p:cNvPr id="5" name="Text Placeholder 4">
            <a:extLst>
              <a:ext uri="{FF2B5EF4-FFF2-40B4-BE49-F238E27FC236}">
                <a16:creationId xmlns:a16="http://schemas.microsoft.com/office/drawing/2014/main" id="{6D037D80-8A4A-3902-9537-7FA829218142}"/>
              </a:ext>
            </a:extLst>
          </p:cNvPr>
          <p:cNvSpPr>
            <a:spLocks noGrp="1"/>
          </p:cNvSpPr>
          <p:nvPr>
            <p:ph type="body" sz="quarter" idx="10"/>
          </p:nvPr>
        </p:nvSpPr>
        <p:spPr>
          <a:xfrm>
            <a:off x="586389" y="1434370"/>
            <a:ext cx="5558101" cy="3102388"/>
          </a:xfrm>
        </p:spPr>
        <p:txBody>
          <a:bodyPr/>
          <a:lstStyle/>
          <a:p>
            <a:pPr marL="457200" indent="-457200" fontAlgn="ctr">
              <a:spcBef>
                <a:spcPts val="0"/>
              </a:spcBef>
              <a:buFont typeface="Arial" panose="020B0604020202020204" pitchFamily="34" charset="0"/>
              <a:buChar char="•"/>
            </a:pPr>
            <a:r>
              <a:rPr lang="en-US" sz="2800" dirty="0">
                <a:effectLst/>
                <a:latin typeface="Calibri" panose="020F0502020204030204" pitchFamily="34" charset="0"/>
              </a:rPr>
              <a:t>Node Affinity , Pod Affinity, Pod Topology Spread Constraints</a:t>
            </a:r>
          </a:p>
          <a:p>
            <a:pPr marL="457200" indent="-457200" rtl="0" fontAlgn="ctr">
              <a:spcBef>
                <a:spcPts val="0"/>
              </a:spcBef>
              <a:spcAft>
                <a:spcPts val="0"/>
              </a:spcAft>
              <a:buFont typeface="Arial" panose="020B0604020202020204" pitchFamily="34" charset="0"/>
              <a:buChar char="•"/>
            </a:pPr>
            <a:r>
              <a:rPr lang="en-US" sz="2800" dirty="0">
                <a:effectLst/>
                <a:latin typeface="Calibri" panose="020F0502020204030204" pitchFamily="34" charset="0"/>
              </a:rPr>
              <a:t>Taints and Tolerations</a:t>
            </a:r>
          </a:p>
          <a:p>
            <a:pPr marL="457200" indent="-457200" rtl="0" fontAlgn="ctr">
              <a:spcBef>
                <a:spcPts val="0"/>
              </a:spcBef>
              <a:spcAft>
                <a:spcPts val="0"/>
              </a:spcAft>
              <a:buFont typeface="Arial" panose="020B0604020202020204" pitchFamily="34" charset="0"/>
              <a:buChar char="•"/>
            </a:pPr>
            <a:r>
              <a:rPr lang="en-US" sz="2800" dirty="0">
                <a:effectLst/>
                <a:latin typeface="Calibri" panose="020F0502020204030204" pitchFamily="34" charset="0"/>
              </a:rPr>
              <a:t>Request and Limits</a:t>
            </a:r>
          </a:p>
          <a:p>
            <a:pPr marL="457200" indent="-457200" rtl="0" fontAlgn="ctr">
              <a:spcBef>
                <a:spcPts val="0"/>
              </a:spcBef>
              <a:spcAft>
                <a:spcPts val="0"/>
              </a:spcAft>
              <a:buFont typeface="Arial" panose="020B0604020202020204" pitchFamily="34" charset="0"/>
              <a:buChar char="•"/>
            </a:pPr>
            <a:r>
              <a:rPr lang="en-US" sz="2800" dirty="0">
                <a:effectLst/>
                <a:latin typeface="Calibri" panose="020F0502020204030204" pitchFamily="34" charset="0"/>
              </a:rPr>
              <a:t>Limit Ranges and Resource Quotas</a:t>
            </a:r>
          </a:p>
          <a:p>
            <a:pPr marL="457200" indent="-457200" fontAlgn="ctr">
              <a:spcBef>
                <a:spcPts val="0"/>
              </a:spcBef>
              <a:buFont typeface="Arial" panose="020B0604020202020204" pitchFamily="34" charset="0"/>
              <a:buChar char="•"/>
            </a:pPr>
            <a:r>
              <a:rPr lang="en-US" sz="2800" dirty="0">
                <a:effectLst/>
                <a:latin typeface="Calibri" panose="020F0502020204030204" pitchFamily="34" charset="0"/>
              </a:rPr>
              <a:t>Pod Disruption Budget</a:t>
            </a:r>
          </a:p>
          <a:p>
            <a:endParaRPr lang="en-US" dirty="0"/>
          </a:p>
        </p:txBody>
      </p:sp>
      <p:sp>
        <p:nvSpPr>
          <p:cNvPr id="6" name="TextBox 5">
            <a:extLst>
              <a:ext uri="{FF2B5EF4-FFF2-40B4-BE49-F238E27FC236}">
                <a16:creationId xmlns:a16="http://schemas.microsoft.com/office/drawing/2014/main" id="{C97B79C7-61A4-3472-8B6A-747F67511D8A}"/>
              </a:ext>
            </a:extLst>
          </p:cNvPr>
          <p:cNvSpPr txBox="1"/>
          <p:nvPr/>
        </p:nvSpPr>
        <p:spPr>
          <a:xfrm>
            <a:off x="6573982" y="1434370"/>
            <a:ext cx="5486400" cy="3262432"/>
          </a:xfrm>
          <a:prstGeom prst="rect">
            <a:avLst/>
          </a:prstGeom>
          <a:noFill/>
        </p:spPr>
        <p:txBody>
          <a:bodyPr wrap="square" lIns="0" tIns="0" rIns="0" bIns="0" rtlCol="0">
            <a:spAutoFit/>
          </a:bodyPr>
          <a:lstStyle/>
          <a:p>
            <a:pPr marL="342900" indent="-342900"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Monitoring and observability in Kubernetes with Azure Monitor and Prometheus</a:t>
            </a:r>
          </a:p>
          <a:p>
            <a:pPr marL="342900" indent="-342900"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Autoscaling in Kubernetes: Horizontal Pod </a:t>
            </a:r>
            <a:r>
              <a:rPr lang="en-US" sz="2400" dirty="0" err="1">
                <a:effectLst/>
                <a:latin typeface="Calibri" panose="020F0502020204030204" pitchFamily="34" charset="0"/>
              </a:rPr>
              <a:t>Autoscaler</a:t>
            </a:r>
            <a:r>
              <a:rPr lang="en-US" sz="2400" dirty="0">
                <a:effectLst/>
                <a:latin typeface="Calibri" panose="020F0502020204030204" pitchFamily="34" charset="0"/>
              </a:rPr>
              <a:t> (HPA) and KEDA</a:t>
            </a:r>
          </a:p>
          <a:p>
            <a:pPr marL="342900" indent="-342900"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Network Policies for network segmentation and security</a:t>
            </a:r>
          </a:p>
          <a:p>
            <a:pPr marL="342900" indent="-342900" rtl="0" fontAlgn="ctr">
              <a:spcBef>
                <a:spcPts val="0"/>
              </a:spcBef>
              <a:spcAft>
                <a:spcPts val="0"/>
              </a:spcAft>
              <a:buFont typeface="Arial" panose="020B0604020202020204" pitchFamily="34" charset="0"/>
              <a:buChar char="•"/>
            </a:pPr>
            <a:r>
              <a:rPr lang="en-US" sz="2400" dirty="0">
                <a:latin typeface="Calibri" panose="020F0502020204030204" pitchFamily="34" charset="0"/>
              </a:rPr>
              <a:t>ACA/ACI</a:t>
            </a:r>
            <a:endParaRPr lang="en-US" sz="2400" dirty="0">
              <a:effectLst/>
              <a:latin typeface="Calibri" panose="020F0502020204030204" pitchFamily="34" charset="0"/>
            </a:endParaRPr>
          </a:p>
          <a:p>
            <a:pPr algn="l"/>
            <a:endParaRPr lang="en-US" sz="2000" dirty="0" err="1"/>
          </a:p>
        </p:txBody>
      </p:sp>
    </p:spTree>
    <p:extLst>
      <p:ext uri="{BB962C8B-B14F-4D97-AF65-F5344CB8AC3E}">
        <p14:creationId xmlns:p14="http://schemas.microsoft.com/office/powerpoint/2010/main" val="3922094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Network Policy</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335087"/>
            <a:ext cx="7959991" cy="4284250"/>
          </a:xfrm>
        </p:spPr>
        <p:txBody>
          <a:bodyPr/>
          <a:lstStyle/>
          <a:p>
            <a:r>
              <a:rPr lang="en-US" dirty="0"/>
              <a:t>All Pods are accessible by all other pods by defaults. They accept traffic from anyone. </a:t>
            </a:r>
          </a:p>
          <a:p>
            <a:r>
              <a:rPr lang="en-US" dirty="0"/>
              <a:t>A </a:t>
            </a:r>
            <a:r>
              <a:rPr lang="en-US" b="1" dirty="0"/>
              <a:t>Network Policy </a:t>
            </a:r>
            <a:r>
              <a:rPr lang="en-US" dirty="0"/>
              <a:t>is an application-centric construct which allows you to specify how a pod is allowed to communicate with various network "entities“ over the network. </a:t>
            </a:r>
          </a:p>
          <a:p>
            <a:r>
              <a:rPr lang="en-US" dirty="0"/>
              <a:t>When Network Policies are in place, Pods will reject connections not allowed by those Network Policies. </a:t>
            </a:r>
          </a:p>
          <a:p>
            <a:r>
              <a:rPr lang="en-US" dirty="0"/>
              <a:t>Network Policies use labels to isolate Pods by specifying how traffic flows </a:t>
            </a:r>
            <a:r>
              <a:rPr lang="en-US" b="1" dirty="0"/>
              <a:t>in</a:t>
            </a:r>
            <a:r>
              <a:rPr lang="en-US" dirty="0"/>
              <a:t> (Ingress) and </a:t>
            </a:r>
            <a:r>
              <a:rPr lang="en-US" b="1" dirty="0"/>
              <a:t>out</a:t>
            </a:r>
            <a:r>
              <a:rPr lang="en-US" dirty="0"/>
              <a:t> (egress) of the Pods. </a:t>
            </a:r>
            <a:endParaRPr lang="en-US" b="1" dirty="0"/>
          </a:p>
        </p:txBody>
      </p:sp>
      <p:pic>
        <p:nvPicPr>
          <p:cNvPr id="3" name="Picture 2">
            <a:extLst>
              <a:ext uri="{FF2B5EF4-FFF2-40B4-BE49-F238E27FC236}">
                <a16:creationId xmlns:a16="http://schemas.microsoft.com/office/drawing/2014/main" id="{3229CD4E-2864-07BA-75E5-C34EBA12664A}"/>
              </a:ext>
            </a:extLst>
          </p:cNvPr>
          <p:cNvPicPr>
            <a:picLocks noChangeAspect="1"/>
          </p:cNvPicPr>
          <p:nvPr/>
        </p:nvPicPr>
        <p:blipFill rotWithShape="1">
          <a:blip r:embed="rId3"/>
          <a:srcRect t="8186" r="6335"/>
          <a:stretch/>
        </p:blipFill>
        <p:spPr>
          <a:xfrm>
            <a:off x="8905474" y="1676400"/>
            <a:ext cx="2822398" cy="3274521"/>
          </a:xfrm>
          <a:prstGeom prst="rect">
            <a:avLst/>
          </a:prstGeom>
        </p:spPr>
      </p:pic>
    </p:spTree>
    <p:extLst>
      <p:ext uri="{BB962C8B-B14F-4D97-AF65-F5344CB8AC3E}">
        <p14:creationId xmlns:p14="http://schemas.microsoft.com/office/powerpoint/2010/main" val="6895410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Network Policy Configuration</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5" y="1335087"/>
            <a:ext cx="7951578" cy="3841052"/>
          </a:xfrm>
        </p:spPr>
        <p:txBody>
          <a:bodyPr/>
          <a:lstStyle/>
          <a:p>
            <a:r>
              <a:rPr lang="en-US" b="1" u="sng" dirty="0" err="1"/>
              <a:t>podSelector</a:t>
            </a:r>
            <a:r>
              <a:rPr lang="en-US" dirty="0"/>
              <a:t>: Each </a:t>
            </a:r>
            <a:r>
              <a:rPr lang="en-US" dirty="0" err="1"/>
              <a:t>NetworkPolicy</a:t>
            </a:r>
            <a:r>
              <a:rPr lang="en-US" dirty="0"/>
              <a:t> includes a </a:t>
            </a:r>
            <a:r>
              <a:rPr lang="en-US" dirty="0" err="1"/>
              <a:t>podSelector</a:t>
            </a:r>
            <a:r>
              <a:rPr lang="en-US" dirty="0"/>
              <a:t> which selects the grouping of pods to which the policy applies. </a:t>
            </a:r>
          </a:p>
          <a:p>
            <a:r>
              <a:rPr lang="en-US" b="1" u="sng" dirty="0" err="1"/>
              <a:t>policyTypes</a:t>
            </a:r>
            <a:r>
              <a:rPr lang="en-US" dirty="0"/>
              <a:t>: Each </a:t>
            </a:r>
            <a:r>
              <a:rPr lang="en-US" dirty="0" err="1"/>
              <a:t>NetworkPolicy</a:t>
            </a:r>
            <a:r>
              <a:rPr lang="en-US" dirty="0"/>
              <a:t> includes a </a:t>
            </a:r>
            <a:r>
              <a:rPr lang="en-US" dirty="0" err="1"/>
              <a:t>policyTypes</a:t>
            </a:r>
            <a:r>
              <a:rPr lang="en-US" dirty="0"/>
              <a:t>, which indicates whether or not the given policy applies to ingress traffic to selected pod, egress traffic from selected pods, or both. </a:t>
            </a:r>
          </a:p>
          <a:p>
            <a:r>
              <a:rPr lang="en-US" b="1" u="sng" dirty="0"/>
              <a:t>ingress</a:t>
            </a:r>
            <a:r>
              <a:rPr lang="en-US" dirty="0"/>
              <a:t>: Each </a:t>
            </a:r>
            <a:r>
              <a:rPr lang="en-US" dirty="0" err="1"/>
              <a:t>NetworkPolicy</a:t>
            </a:r>
            <a:r>
              <a:rPr lang="en-US" dirty="0"/>
              <a:t> may include a list of allowed ingress rules. Each rule allows traffic which matches both the from and ports sections. </a:t>
            </a:r>
            <a:endParaRPr lang="en-US" b="1" dirty="0"/>
          </a:p>
        </p:txBody>
      </p:sp>
      <p:pic>
        <p:nvPicPr>
          <p:cNvPr id="6" name="Picture 5">
            <a:extLst>
              <a:ext uri="{FF2B5EF4-FFF2-40B4-BE49-F238E27FC236}">
                <a16:creationId xmlns:a16="http://schemas.microsoft.com/office/drawing/2014/main" id="{1FB53B21-47FA-6F65-ACDB-6C7A72E54601}"/>
              </a:ext>
            </a:extLst>
          </p:cNvPr>
          <p:cNvPicPr>
            <a:picLocks noChangeAspect="1"/>
          </p:cNvPicPr>
          <p:nvPr/>
        </p:nvPicPr>
        <p:blipFill>
          <a:blip r:embed="rId3"/>
          <a:stretch>
            <a:fillRect/>
          </a:stretch>
        </p:blipFill>
        <p:spPr>
          <a:xfrm>
            <a:off x="8369517" y="457200"/>
            <a:ext cx="3738597" cy="6322460"/>
          </a:xfrm>
          <a:prstGeom prst="rect">
            <a:avLst/>
          </a:prstGeom>
        </p:spPr>
      </p:pic>
    </p:spTree>
    <p:extLst>
      <p:ext uri="{BB962C8B-B14F-4D97-AF65-F5344CB8AC3E}">
        <p14:creationId xmlns:p14="http://schemas.microsoft.com/office/powerpoint/2010/main" val="40562371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Network Policy Configuration</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5" y="1335087"/>
            <a:ext cx="7951578" cy="2659190"/>
          </a:xfrm>
        </p:spPr>
        <p:txBody>
          <a:bodyPr/>
          <a:lstStyle/>
          <a:p>
            <a:r>
              <a:rPr lang="en-US" b="1" dirty="0"/>
              <a:t>egress</a:t>
            </a:r>
            <a:r>
              <a:rPr lang="en-US" dirty="0"/>
              <a:t>: Each </a:t>
            </a:r>
            <a:r>
              <a:rPr lang="en-US" dirty="0" err="1"/>
              <a:t>NetworkPolicy</a:t>
            </a:r>
            <a:r>
              <a:rPr lang="en-US" dirty="0"/>
              <a:t> may include a list of allowed ingress rules. Each rule allows traffic which matches both the from and ports sections. </a:t>
            </a:r>
          </a:p>
          <a:p>
            <a:r>
              <a:rPr lang="en-US" b="1" dirty="0" err="1"/>
              <a:t>ipBlock</a:t>
            </a:r>
            <a:r>
              <a:rPr lang="en-US" dirty="0"/>
              <a:t>: This selects particular IP CIDR ranges to allow as ingress sources or egress destinations. These should be cluster-external IPs, since Pod IPs are ephemeral and unpredictable. </a:t>
            </a:r>
            <a:endParaRPr lang="en-US" b="1" dirty="0"/>
          </a:p>
        </p:txBody>
      </p:sp>
      <p:pic>
        <p:nvPicPr>
          <p:cNvPr id="3" name="Picture 2">
            <a:extLst>
              <a:ext uri="{FF2B5EF4-FFF2-40B4-BE49-F238E27FC236}">
                <a16:creationId xmlns:a16="http://schemas.microsoft.com/office/drawing/2014/main" id="{08D78A03-3503-163F-4B6F-E0CB133E365A}"/>
              </a:ext>
            </a:extLst>
          </p:cNvPr>
          <p:cNvPicPr>
            <a:picLocks noChangeAspect="1"/>
          </p:cNvPicPr>
          <p:nvPr/>
        </p:nvPicPr>
        <p:blipFill rotWithShape="1">
          <a:blip r:embed="rId3"/>
          <a:srcRect l="4200" t="3329" r="2948" b="4121"/>
          <a:stretch/>
        </p:blipFill>
        <p:spPr>
          <a:xfrm>
            <a:off x="8654144" y="1335086"/>
            <a:ext cx="3429000" cy="4584021"/>
          </a:xfrm>
          <a:prstGeom prst="rect">
            <a:avLst/>
          </a:prstGeom>
        </p:spPr>
      </p:pic>
    </p:spTree>
    <p:extLst>
      <p:ext uri="{BB962C8B-B14F-4D97-AF65-F5344CB8AC3E}">
        <p14:creationId xmlns:p14="http://schemas.microsoft.com/office/powerpoint/2010/main" val="30009244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AKS Network Policy Options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188130"/>
            <a:ext cx="11347921" cy="5392245"/>
          </a:xfrm>
        </p:spPr>
        <p:txBody>
          <a:bodyPr/>
          <a:lstStyle/>
          <a:p>
            <a:r>
              <a:rPr lang="en-US" sz="2800" dirty="0"/>
              <a:t>Network policy is a Kubernetes feature available in AKS that lets you control the traffic flow between pods. </a:t>
            </a:r>
          </a:p>
          <a:p>
            <a:r>
              <a:rPr lang="en-US" sz="2800" dirty="0"/>
              <a:t>Azure provides two ways to implement network policy. You choose a network policy option when you create an AKS cluster. The policy option can't be changed after the cluster is created: </a:t>
            </a:r>
          </a:p>
          <a:p>
            <a:pPr lvl="1"/>
            <a:r>
              <a:rPr lang="en-US" sz="2400" dirty="0"/>
              <a:t>Azure's own implementation, called </a:t>
            </a:r>
            <a:r>
              <a:rPr lang="en-US" sz="2400" b="1" u="sng" dirty="0"/>
              <a:t>Azure Network Policies</a:t>
            </a:r>
            <a:r>
              <a:rPr lang="en-US" sz="2400" dirty="0"/>
              <a:t>. </a:t>
            </a:r>
          </a:p>
          <a:p>
            <a:pPr lvl="1"/>
            <a:r>
              <a:rPr lang="en-US" sz="2400" b="1" dirty="0"/>
              <a:t>Calico Network Policies</a:t>
            </a:r>
            <a:r>
              <a:rPr lang="en-US" sz="2400" dirty="0"/>
              <a:t>, an open-source network and network security solution. </a:t>
            </a:r>
          </a:p>
          <a:p>
            <a:r>
              <a:rPr lang="en-US" sz="2800" dirty="0"/>
              <a:t>Both implementations use Linux </a:t>
            </a:r>
            <a:r>
              <a:rPr lang="en-US" sz="2800" dirty="0" err="1"/>
              <a:t>IPTables</a:t>
            </a:r>
            <a:r>
              <a:rPr lang="en-US" sz="2800" dirty="0"/>
              <a:t> to enforce the specified policies. </a:t>
            </a:r>
          </a:p>
          <a:p>
            <a:r>
              <a:rPr lang="en-US" sz="2800" dirty="0"/>
              <a:t>Policies are translated into sets of allowed and disallowed IP pairs, which are then programmed as </a:t>
            </a:r>
            <a:r>
              <a:rPr lang="en-US" sz="2800" dirty="0" err="1"/>
              <a:t>IPTable</a:t>
            </a:r>
            <a:r>
              <a:rPr lang="en-US" sz="2800" dirty="0"/>
              <a:t> filter rules</a:t>
            </a:r>
            <a:endParaRPr lang="en-US" sz="2800" b="1" dirty="0"/>
          </a:p>
        </p:txBody>
      </p:sp>
    </p:spTree>
    <p:extLst>
      <p:ext uri="{BB962C8B-B14F-4D97-AF65-F5344CB8AC3E}">
        <p14:creationId xmlns:p14="http://schemas.microsoft.com/office/powerpoint/2010/main" val="39848015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AKS Network Policy Comparison</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188130"/>
            <a:ext cx="11347921" cy="369332"/>
          </a:xfrm>
        </p:spPr>
        <p:txBody>
          <a:bodyPr/>
          <a:lstStyle/>
          <a:p>
            <a:r>
              <a:rPr lang="en-US" dirty="0"/>
              <a:t>This table lists differences between Azure and Calico policies and their capabilities:</a:t>
            </a:r>
          </a:p>
        </p:txBody>
      </p:sp>
      <p:pic>
        <p:nvPicPr>
          <p:cNvPr id="3" name="Picture 2">
            <a:extLst>
              <a:ext uri="{FF2B5EF4-FFF2-40B4-BE49-F238E27FC236}">
                <a16:creationId xmlns:a16="http://schemas.microsoft.com/office/drawing/2014/main" id="{712E5E93-59DA-B398-54EC-46860686FE09}"/>
              </a:ext>
            </a:extLst>
          </p:cNvPr>
          <p:cNvPicPr>
            <a:picLocks noChangeAspect="1"/>
          </p:cNvPicPr>
          <p:nvPr/>
        </p:nvPicPr>
        <p:blipFill>
          <a:blip r:embed="rId3"/>
          <a:stretch>
            <a:fillRect/>
          </a:stretch>
        </p:blipFill>
        <p:spPr>
          <a:xfrm>
            <a:off x="588263" y="1734394"/>
            <a:ext cx="11443578" cy="4666406"/>
          </a:xfrm>
          <a:prstGeom prst="rect">
            <a:avLst/>
          </a:prstGeom>
        </p:spPr>
      </p:pic>
    </p:spTree>
    <p:extLst>
      <p:ext uri="{BB962C8B-B14F-4D97-AF65-F5344CB8AC3E}">
        <p14:creationId xmlns:p14="http://schemas.microsoft.com/office/powerpoint/2010/main" val="16401483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Network Policy</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1690527" cy="307777"/>
          </a:xfrm>
          <a:prstGeom prst="rect">
            <a:avLst/>
          </a:prstGeom>
          <a:noFill/>
        </p:spPr>
        <p:txBody>
          <a:bodyPr wrap="none" lIns="0" tIns="0" rIns="0" bIns="0" rtlCol="0">
            <a:spAutoFit/>
          </a:bodyPr>
          <a:lstStyle/>
          <a:p>
            <a:pPr algn="l"/>
            <a:r>
              <a:rPr lang="en-US" sz="2000" dirty="0"/>
              <a:t>Network Policy</a:t>
            </a:r>
          </a:p>
        </p:txBody>
      </p:sp>
    </p:spTree>
    <p:extLst>
      <p:ext uri="{BB962C8B-B14F-4D97-AF65-F5344CB8AC3E}">
        <p14:creationId xmlns:p14="http://schemas.microsoft.com/office/powerpoint/2010/main" val="3123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a:solidFill>
                  <a:srgbClr val="0078D4"/>
                </a:solidFill>
              </a:rPr>
              <a:t>Request and Limits</a:t>
            </a: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99038" y="3045846"/>
            <a:ext cx="5753326" cy="766308"/>
          </a:xfrm>
        </p:spPr>
        <p:txBody>
          <a:bodyPr wrap="square" anchor="ctr">
            <a:normAutofit/>
          </a:bodyPr>
          <a:lstStyle/>
          <a:p>
            <a:r>
              <a:rPr lang="en-US" dirty="0"/>
              <a:t>Kubernetes Request and Limits</a:t>
            </a:r>
          </a:p>
        </p:txBody>
      </p:sp>
    </p:spTree>
    <p:extLst>
      <p:ext uri="{BB962C8B-B14F-4D97-AF65-F5344CB8AC3E}">
        <p14:creationId xmlns:p14="http://schemas.microsoft.com/office/powerpoint/2010/main" val="3265284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Resources: Virtual Machines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188130"/>
            <a:ext cx="11347921" cy="1255728"/>
          </a:xfrm>
        </p:spPr>
        <p:txBody>
          <a:bodyPr/>
          <a:lstStyle/>
          <a:p>
            <a:r>
              <a:rPr lang="en-US" dirty="0"/>
              <a:t>VMs are single, isolated entities residing on the same host </a:t>
            </a:r>
          </a:p>
          <a:p>
            <a:r>
              <a:rPr lang="en-US" dirty="0"/>
              <a:t>Each VM has its own set of dedicated resources </a:t>
            </a:r>
          </a:p>
          <a:p>
            <a:r>
              <a:rPr lang="en-US" dirty="0"/>
              <a:t>Think of single houses on a block</a:t>
            </a:r>
            <a:endParaRPr lang="en-US" b="1" dirty="0"/>
          </a:p>
        </p:txBody>
      </p:sp>
      <p:pic>
        <p:nvPicPr>
          <p:cNvPr id="7" name="Picture 6">
            <a:extLst>
              <a:ext uri="{FF2B5EF4-FFF2-40B4-BE49-F238E27FC236}">
                <a16:creationId xmlns:a16="http://schemas.microsoft.com/office/drawing/2014/main" id="{0E521A41-0091-27F3-7BC1-E1B3A5B1EA0A}"/>
              </a:ext>
            </a:extLst>
          </p:cNvPr>
          <p:cNvPicPr>
            <a:picLocks noChangeAspect="1"/>
          </p:cNvPicPr>
          <p:nvPr/>
        </p:nvPicPr>
        <p:blipFill rotWithShape="1">
          <a:blip r:embed="rId3"/>
          <a:srcRect l="663" r="-1"/>
          <a:stretch/>
        </p:blipFill>
        <p:spPr>
          <a:xfrm>
            <a:off x="951355" y="3363686"/>
            <a:ext cx="10621736" cy="3277836"/>
          </a:xfrm>
          <a:prstGeom prst="rect">
            <a:avLst/>
          </a:prstGeom>
        </p:spPr>
      </p:pic>
    </p:spTree>
    <p:extLst>
      <p:ext uri="{BB962C8B-B14F-4D97-AF65-F5344CB8AC3E}">
        <p14:creationId xmlns:p14="http://schemas.microsoft.com/office/powerpoint/2010/main" val="32267687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Resources: Containers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88130"/>
            <a:ext cx="6188094" cy="3471720"/>
          </a:xfrm>
        </p:spPr>
        <p:txBody>
          <a:bodyPr/>
          <a:lstStyle/>
          <a:p>
            <a:r>
              <a:rPr lang="en-US" dirty="0"/>
              <a:t>Containers share the resources of the VM (Node) they’re running on. </a:t>
            </a:r>
          </a:p>
          <a:p>
            <a:r>
              <a:rPr lang="en-US" dirty="0"/>
              <a:t>Just like apartments in a building, Containers must contend with others competing for the same set of limited resources. </a:t>
            </a:r>
          </a:p>
          <a:p>
            <a:r>
              <a:rPr lang="en-US" dirty="0"/>
              <a:t>A good apartment building should be able to limit the amount of resources each tenant can use so that others won’t run out</a:t>
            </a:r>
            <a:endParaRPr lang="en-US" b="1" dirty="0"/>
          </a:p>
        </p:txBody>
      </p:sp>
      <p:pic>
        <p:nvPicPr>
          <p:cNvPr id="3" name="Picture 2">
            <a:extLst>
              <a:ext uri="{FF2B5EF4-FFF2-40B4-BE49-F238E27FC236}">
                <a16:creationId xmlns:a16="http://schemas.microsoft.com/office/drawing/2014/main" id="{A8A7FB47-5C98-CB09-863B-77A77DF07D1D}"/>
              </a:ext>
            </a:extLst>
          </p:cNvPr>
          <p:cNvPicPr>
            <a:picLocks noChangeAspect="1"/>
          </p:cNvPicPr>
          <p:nvPr/>
        </p:nvPicPr>
        <p:blipFill>
          <a:blip r:embed="rId3"/>
          <a:stretch>
            <a:fillRect/>
          </a:stretch>
        </p:blipFill>
        <p:spPr>
          <a:xfrm>
            <a:off x="7095481" y="608239"/>
            <a:ext cx="5096519" cy="5641522"/>
          </a:xfrm>
          <a:prstGeom prst="rect">
            <a:avLst/>
          </a:prstGeom>
        </p:spPr>
      </p:pic>
    </p:spTree>
    <p:extLst>
      <p:ext uri="{BB962C8B-B14F-4D97-AF65-F5344CB8AC3E}">
        <p14:creationId xmlns:p14="http://schemas.microsoft.com/office/powerpoint/2010/main" val="32678667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Resources Request and Limits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058614"/>
            <a:ext cx="7878101" cy="5539978"/>
          </a:xfrm>
        </p:spPr>
        <p:txBody>
          <a:bodyPr/>
          <a:lstStyle/>
          <a:p>
            <a:r>
              <a:rPr lang="en-US" dirty="0"/>
              <a:t>A Container can </a:t>
            </a:r>
            <a:r>
              <a:rPr lang="en-US" b="1" dirty="0"/>
              <a:t>request</a:t>
            </a:r>
            <a:r>
              <a:rPr lang="en-US" dirty="0"/>
              <a:t> resources, usually for CPU and memory, to be set aside for its use. </a:t>
            </a:r>
          </a:p>
          <a:p>
            <a:r>
              <a:rPr lang="en-US" dirty="0"/>
              <a:t>A </a:t>
            </a:r>
            <a:r>
              <a:rPr lang="en-US" b="1" dirty="0"/>
              <a:t>request</a:t>
            </a:r>
            <a:r>
              <a:rPr lang="en-US" dirty="0"/>
              <a:t> as the </a:t>
            </a:r>
            <a:r>
              <a:rPr lang="en-US" u="sng" dirty="0"/>
              <a:t>amount</a:t>
            </a:r>
            <a:r>
              <a:rPr lang="en-US" dirty="0"/>
              <a:t> of a resource that the Kubernetes </a:t>
            </a:r>
            <a:r>
              <a:rPr lang="en-US" u="sng" dirty="0"/>
              <a:t>will guarantee to the container</a:t>
            </a:r>
            <a:r>
              <a:rPr lang="en-US" dirty="0"/>
              <a:t>. </a:t>
            </a:r>
          </a:p>
          <a:p>
            <a:r>
              <a:rPr lang="en-US" dirty="0"/>
              <a:t>A </a:t>
            </a:r>
            <a:r>
              <a:rPr lang="en-US" b="1" dirty="0"/>
              <a:t>limit</a:t>
            </a:r>
            <a:r>
              <a:rPr lang="en-US" dirty="0"/>
              <a:t> is the </a:t>
            </a:r>
            <a:r>
              <a:rPr lang="en-US" u="sng" dirty="0"/>
              <a:t>maximum amount </a:t>
            </a:r>
            <a:r>
              <a:rPr lang="en-US" dirty="0"/>
              <a:t>of a resource that Kubernetes </a:t>
            </a:r>
            <a:r>
              <a:rPr lang="en-US" u="sng" dirty="0"/>
              <a:t>will allow the container to use</a:t>
            </a:r>
            <a:r>
              <a:rPr lang="en-US" dirty="0"/>
              <a:t>. </a:t>
            </a:r>
          </a:p>
          <a:p>
            <a:r>
              <a:rPr lang="en-US" dirty="0"/>
              <a:t>The scheduler </a:t>
            </a:r>
            <a:r>
              <a:rPr lang="en-US" b="1" dirty="0"/>
              <a:t>uses the requested values to decide which Node to schedule</a:t>
            </a:r>
            <a:r>
              <a:rPr lang="en-US" dirty="0"/>
              <a:t> the Pod on.</a:t>
            </a:r>
          </a:p>
          <a:p>
            <a:r>
              <a:rPr lang="en-US" dirty="0"/>
              <a:t>If the node where a Pod is running has enough of a resource available, it's possible (and allowed) for a container to use more resource than its </a:t>
            </a:r>
            <a:r>
              <a:rPr lang="en-US" b="1" dirty="0"/>
              <a:t>request</a:t>
            </a:r>
            <a:r>
              <a:rPr lang="en-US" dirty="0"/>
              <a:t> for that resource specifies.</a:t>
            </a:r>
          </a:p>
          <a:p>
            <a:r>
              <a:rPr lang="en-US" dirty="0"/>
              <a:t>However, a container is not allowed to use more than its resource </a:t>
            </a:r>
            <a:r>
              <a:rPr lang="en-US" b="1" dirty="0"/>
              <a:t>limit</a:t>
            </a:r>
            <a:r>
              <a:rPr lang="en-US" dirty="0"/>
              <a:t>.</a:t>
            </a:r>
            <a:endParaRPr lang="en-US" b="1" dirty="0"/>
          </a:p>
        </p:txBody>
      </p:sp>
      <p:pic>
        <p:nvPicPr>
          <p:cNvPr id="6" name="Picture 5">
            <a:extLst>
              <a:ext uri="{FF2B5EF4-FFF2-40B4-BE49-F238E27FC236}">
                <a16:creationId xmlns:a16="http://schemas.microsoft.com/office/drawing/2014/main" id="{594AA540-B58D-05D8-A54C-F5EFBE377E55}"/>
              </a:ext>
            </a:extLst>
          </p:cNvPr>
          <p:cNvPicPr>
            <a:picLocks noChangeAspect="1"/>
          </p:cNvPicPr>
          <p:nvPr/>
        </p:nvPicPr>
        <p:blipFill rotWithShape="1">
          <a:blip r:embed="rId3"/>
          <a:srcRect l="4559" r="5081"/>
          <a:stretch/>
        </p:blipFill>
        <p:spPr>
          <a:xfrm>
            <a:off x="8406924" y="907788"/>
            <a:ext cx="3651726" cy="5738220"/>
          </a:xfrm>
          <a:prstGeom prst="rect">
            <a:avLst/>
          </a:prstGeom>
        </p:spPr>
      </p:pic>
    </p:spTree>
    <p:extLst>
      <p:ext uri="{BB962C8B-B14F-4D97-AF65-F5344CB8AC3E}">
        <p14:creationId xmlns:p14="http://schemas.microsoft.com/office/powerpoint/2010/main" val="23548901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Node Selectors / Node Affinity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100"/>
            <a:ext cx="10830389" cy="1046440"/>
          </a:xfrm>
        </p:spPr>
        <p:txBody>
          <a:bodyPr/>
          <a:lstStyle/>
          <a:p>
            <a:r>
              <a:rPr lang="en-US" sz="2000" dirty="0"/>
              <a:t>Pods can use Node labels to specify which Nodes to be scheduled on.</a:t>
            </a:r>
          </a:p>
          <a:p>
            <a:r>
              <a:rPr lang="en-US" sz="2000" dirty="0"/>
              <a:t>Labels must be on the Nodes prior to deploying Pods selecting the Nodes. </a:t>
            </a:r>
          </a:p>
          <a:p>
            <a:r>
              <a:rPr lang="en-US" sz="2000" dirty="0"/>
              <a:t>If selected Node label is not found on any node, Pods will not get scheduled. </a:t>
            </a:r>
          </a:p>
        </p:txBody>
      </p:sp>
      <p:pic>
        <p:nvPicPr>
          <p:cNvPr id="5" name="Picture 4">
            <a:extLst>
              <a:ext uri="{FF2B5EF4-FFF2-40B4-BE49-F238E27FC236}">
                <a16:creationId xmlns:a16="http://schemas.microsoft.com/office/drawing/2014/main" id="{972480C5-307F-16EA-C93B-B9D823B85BE5}"/>
              </a:ext>
            </a:extLst>
          </p:cNvPr>
          <p:cNvPicPr>
            <a:picLocks noChangeAspect="1"/>
          </p:cNvPicPr>
          <p:nvPr/>
        </p:nvPicPr>
        <p:blipFill>
          <a:blip r:embed="rId3"/>
          <a:stretch>
            <a:fillRect/>
          </a:stretch>
        </p:blipFill>
        <p:spPr>
          <a:xfrm>
            <a:off x="584200" y="2812696"/>
            <a:ext cx="11131550" cy="4012535"/>
          </a:xfrm>
          <a:prstGeom prst="rect">
            <a:avLst/>
          </a:prstGeom>
        </p:spPr>
      </p:pic>
    </p:spTree>
    <p:extLst>
      <p:ext uri="{BB962C8B-B14F-4D97-AF65-F5344CB8AC3E}">
        <p14:creationId xmlns:p14="http://schemas.microsoft.com/office/powerpoint/2010/main" val="39567333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Resources Request and Limits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156287"/>
            <a:ext cx="10188594" cy="5244513"/>
          </a:xfrm>
        </p:spPr>
        <p:txBody>
          <a:bodyPr/>
          <a:lstStyle/>
          <a:p>
            <a:r>
              <a:rPr lang="en-US" dirty="0"/>
              <a:t>CPU and memory resources requests and limits are specified as follows: </a:t>
            </a:r>
          </a:p>
          <a:p>
            <a:pPr lvl="1"/>
            <a:r>
              <a:rPr lang="en-US" sz="2400" dirty="0"/>
              <a:t>CPU resources can be specified in terms of milli-cores (1/1000th of a CPU). </a:t>
            </a:r>
          </a:p>
          <a:p>
            <a:pPr lvl="2"/>
            <a:r>
              <a:rPr lang="en-US" sz="2400" dirty="0"/>
              <a:t>For example, </a:t>
            </a:r>
            <a:r>
              <a:rPr lang="en-US" sz="2400" b="1" dirty="0" err="1"/>
              <a:t>cpu</a:t>
            </a:r>
            <a:r>
              <a:rPr lang="en-US" sz="2400" b="1" dirty="0"/>
              <a:t>: 100m </a:t>
            </a:r>
            <a:r>
              <a:rPr lang="en-US" sz="2400" dirty="0"/>
              <a:t>is asking for 1/10th of a CPU core. </a:t>
            </a:r>
          </a:p>
          <a:p>
            <a:pPr lvl="1"/>
            <a:r>
              <a:rPr lang="en-US" sz="2400" dirty="0"/>
              <a:t>Memory requests can be specified in T, G, M, K. </a:t>
            </a:r>
            <a:r>
              <a:rPr lang="en-US" sz="2400" b="1" dirty="0"/>
              <a:t>You can also use the </a:t>
            </a:r>
            <a:r>
              <a:rPr lang="en-US" sz="2400" b="1" dirty="0" err="1"/>
              <a:t>powerof</a:t>
            </a:r>
            <a:r>
              <a:rPr lang="en-US" sz="2400" b="1" dirty="0"/>
              <a:t>-two equivalents</a:t>
            </a:r>
            <a:r>
              <a:rPr lang="en-US" sz="2400" dirty="0"/>
              <a:t>: Ti, Gi, Mi, Ki. </a:t>
            </a:r>
          </a:p>
          <a:p>
            <a:pPr lvl="2"/>
            <a:r>
              <a:rPr lang="en-US" sz="2400" dirty="0"/>
              <a:t>Example: 256K (kilobytes) = 250Ki (kibibytes) </a:t>
            </a:r>
          </a:p>
          <a:p>
            <a:r>
              <a:rPr lang="en-US" dirty="0"/>
              <a:t>If a Container specifies a CPU/memory </a:t>
            </a:r>
            <a:r>
              <a:rPr lang="en-US" b="1" dirty="0"/>
              <a:t>limit</a:t>
            </a:r>
            <a:r>
              <a:rPr lang="en-US" dirty="0"/>
              <a:t>, but does not specify a CPU/memory </a:t>
            </a:r>
            <a:r>
              <a:rPr lang="en-US" b="1" dirty="0"/>
              <a:t>request</a:t>
            </a:r>
            <a:r>
              <a:rPr lang="en-US" dirty="0"/>
              <a:t>, Kubernetes automatically assigns a memory </a:t>
            </a:r>
            <a:r>
              <a:rPr lang="en-US" b="1" u="sng" dirty="0"/>
              <a:t>request that matches the limit</a:t>
            </a:r>
            <a:r>
              <a:rPr lang="en-US" dirty="0"/>
              <a:t>. </a:t>
            </a:r>
          </a:p>
          <a:p>
            <a:r>
              <a:rPr lang="en-US" dirty="0"/>
              <a:t>If your Pod's containers have </a:t>
            </a:r>
            <a:r>
              <a:rPr lang="en-US" b="1" u="sng" dirty="0"/>
              <a:t>no requests or limits</a:t>
            </a:r>
            <a:r>
              <a:rPr lang="en-US" dirty="0"/>
              <a:t>, then, by definition, they are using more than they requested, so are prime candidates for termination</a:t>
            </a:r>
            <a:endParaRPr lang="en-US" b="1" dirty="0"/>
          </a:p>
        </p:txBody>
      </p:sp>
      <p:pic>
        <p:nvPicPr>
          <p:cNvPr id="3" name="Picture 2">
            <a:extLst>
              <a:ext uri="{FF2B5EF4-FFF2-40B4-BE49-F238E27FC236}">
                <a16:creationId xmlns:a16="http://schemas.microsoft.com/office/drawing/2014/main" id="{B3112DA0-B77B-F039-A511-9CBDF0E8166D}"/>
              </a:ext>
            </a:extLst>
          </p:cNvPr>
          <p:cNvPicPr>
            <a:picLocks noChangeAspect="1"/>
          </p:cNvPicPr>
          <p:nvPr/>
        </p:nvPicPr>
        <p:blipFill>
          <a:blip r:embed="rId3"/>
          <a:stretch>
            <a:fillRect/>
          </a:stretch>
        </p:blipFill>
        <p:spPr>
          <a:xfrm>
            <a:off x="10009414" y="3155210"/>
            <a:ext cx="2084910" cy="1922975"/>
          </a:xfrm>
          <a:prstGeom prst="rect">
            <a:avLst/>
          </a:prstGeom>
        </p:spPr>
      </p:pic>
    </p:spTree>
    <p:extLst>
      <p:ext uri="{BB962C8B-B14F-4D97-AF65-F5344CB8AC3E}">
        <p14:creationId xmlns:p14="http://schemas.microsoft.com/office/powerpoint/2010/main" val="2407530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Resources </a:t>
            </a:r>
            <a:r>
              <a:rPr lang="en-US" dirty="0" err="1">
                <a:solidFill>
                  <a:schemeClr val="accent1"/>
                </a:solidFill>
              </a:rPr>
              <a:t>Guarantess</a:t>
            </a:r>
            <a:endParaRPr lang="en-US" dirty="0">
              <a:solidFill>
                <a:schemeClr val="accent1"/>
              </a:solidFill>
            </a:endParaRP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29765"/>
            <a:ext cx="10188594" cy="5244513"/>
          </a:xfrm>
        </p:spPr>
        <p:txBody>
          <a:bodyPr/>
          <a:lstStyle/>
          <a:p>
            <a:r>
              <a:rPr lang="en-US" b="1" dirty="0"/>
              <a:t>Compressible Resource Guarantees: </a:t>
            </a:r>
          </a:p>
          <a:p>
            <a:pPr lvl="1"/>
            <a:r>
              <a:rPr lang="en-US" sz="2400" dirty="0"/>
              <a:t>Kubernetes only supports </a:t>
            </a:r>
            <a:r>
              <a:rPr lang="en-US" sz="2400" b="1" dirty="0"/>
              <a:t>CPU</a:t>
            </a:r>
            <a:r>
              <a:rPr lang="en-US" sz="2400" dirty="0"/>
              <a:t> for now. </a:t>
            </a:r>
          </a:p>
          <a:p>
            <a:pPr lvl="1"/>
            <a:r>
              <a:rPr lang="en-US" sz="2400" dirty="0"/>
              <a:t>Pods will be throttled if they exceed their limit. If limit is unspecified, then the pods can use excess CPU when available.</a:t>
            </a:r>
          </a:p>
          <a:p>
            <a:r>
              <a:rPr lang="en-US" b="1" dirty="0"/>
              <a:t>Incompressible Resource Guarantees: </a:t>
            </a:r>
          </a:p>
          <a:p>
            <a:pPr lvl="1"/>
            <a:r>
              <a:rPr lang="en-US" sz="2400" dirty="0"/>
              <a:t>Kubernetes only supports </a:t>
            </a:r>
            <a:r>
              <a:rPr lang="en-US" sz="2400" b="1" dirty="0"/>
              <a:t>memory</a:t>
            </a:r>
            <a:r>
              <a:rPr lang="en-US" sz="2400" dirty="0"/>
              <a:t> for now. </a:t>
            </a:r>
          </a:p>
          <a:p>
            <a:pPr lvl="1"/>
            <a:r>
              <a:rPr lang="en-US" sz="2400" dirty="0"/>
              <a:t>Pods will get the amount of memory they request, if they exceed their memory request, they </a:t>
            </a:r>
            <a:r>
              <a:rPr lang="en-US" sz="2400" u="sng" dirty="0"/>
              <a:t>could be killed </a:t>
            </a:r>
            <a:r>
              <a:rPr lang="en-US" sz="2400" dirty="0"/>
              <a:t>(if some other Pod needs memory), but if pods consume less memory than requested, they will not be killed.</a:t>
            </a:r>
          </a:p>
          <a:p>
            <a:pPr lvl="1"/>
            <a:r>
              <a:rPr lang="en-US" sz="2400" dirty="0"/>
              <a:t>When Pods use more memory than their limit, the process that is using the most amount of memory, inside one of the pod's containers, will be killed by the kernel. </a:t>
            </a:r>
            <a:endParaRPr lang="en-US" sz="2400" b="1" dirty="0"/>
          </a:p>
        </p:txBody>
      </p:sp>
    </p:spTree>
    <p:extLst>
      <p:ext uri="{BB962C8B-B14F-4D97-AF65-F5344CB8AC3E}">
        <p14:creationId xmlns:p14="http://schemas.microsoft.com/office/powerpoint/2010/main" val="6717798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Default Request and Limits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8114866" cy="4727448"/>
          </a:xfrm>
        </p:spPr>
        <p:txBody>
          <a:bodyPr/>
          <a:lstStyle/>
          <a:p>
            <a:r>
              <a:rPr lang="en-US" dirty="0"/>
              <a:t>In a large system, it may not be practical to define resource requests/limits for all the existing containers. </a:t>
            </a:r>
          </a:p>
          <a:p>
            <a:r>
              <a:rPr lang="en-US" dirty="0"/>
              <a:t>The </a:t>
            </a:r>
            <a:r>
              <a:rPr lang="en-US" b="1" dirty="0" err="1"/>
              <a:t>LimitRange</a:t>
            </a:r>
            <a:r>
              <a:rPr lang="en-US" dirty="0"/>
              <a:t> object allows you to specify a default set of requests (</a:t>
            </a:r>
            <a:r>
              <a:rPr lang="en-US" b="1" dirty="0" err="1"/>
              <a:t>defaultRequests</a:t>
            </a:r>
            <a:r>
              <a:rPr lang="en-US" dirty="0"/>
              <a:t>) and limits (</a:t>
            </a:r>
            <a:r>
              <a:rPr lang="en-US" b="1" dirty="0"/>
              <a:t>defaults</a:t>
            </a:r>
            <a:r>
              <a:rPr lang="en-US" dirty="0"/>
              <a:t>) for any Container created in a Namespace. </a:t>
            </a:r>
          </a:p>
          <a:p>
            <a:r>
              <a:rPr lang="en-US" dirty="0"/>
              <a:t>When requests/limits </a:t>
            </a:r>
            <a:r>
              <a:rPr lang="en-US" u="sng" dirty="0"/>
              <a:t>are not </a:t>
            </a:r>
            <a:r>
              <a:rPr lang="en-US" dirty="0"/>
              <a:t>specified by the Container, the defaults in the </a:t>
            </a:r>
            <a:r>
              <a:rPr lang="en-US" b="1" dirty="0" err="1"/>
              <a:t>LimitRange</a:t>
            </a:r>
            <a:r>
              <a:rPr lang="en-US" dirty="0"/>
              <a:t> will be used. </a:t>
            </a:r>
          </a:p>
          <a:p>
            <a:r>
              <a:rPr lang="en-US" dirty="0"/>
              <a:t>When requests/limits </a:t>
            </a:r>
            <a:r>
              <a:rPr lang="en-US" u="sng" dirty="0"/>
              <a:t>are</a:t>
            </a:r>
            <a:r>
              <a:rPr lang="en-US" dirty="0"/>
              <a:t> specified, those values override the defaults in the </a:t>
            </a:r>
            <a:r>
              <a:rPr lang="en-US" b="1" dirty="0" err="1"/>
              <a:t>LimitRange</a:t>
            </a:r>
            <a:r>
              <a:rPr lang="en-US" dirty="0"/>
              <a:t>. </a:t>
            </a:r>
          </a:p>
          <a:p>
            <a:r>
              <a:rPr lang="en-US" dirty="0"/>
              <a:t>The </a:t>
            </a:r>
            <a:r>
              <a:rPr lang="en-US" b="1" dirty="0"/>
              <a:t>min</a:t>
            </a:r>
            <a:r>
              <a:rPr lang="en-US" dirty="0"/>
              <a:t> (requests) and </a:t>
            </a:r>
            <a:r>
              <a:rPr lang="en-US" b="1" dirty="0"/>
              <a:t>max</a:t>
            </a:r>
            <a:r>
              <a:rPr lang="en-US" dirty="0"/>
              <a:t> (limits) can also be specified to ensure values specified for a Container stay within set bounds. </a:t>
            </a:r>
            <a:endParaRPr lang="en-US" b="1" dirty="0"/>
          </a:p>
        </p:txBody>
      </p:sp>
      <p:pic>
        <p:nvPicPr>
          <p:cNvPr id="6" name="Picture 5">
            <a:extLst>
              <a:ext uri="{FF2B5EF4-FFF2-40B4-BE49-F238E27FC236}">
                <a16:creationId xmlns:a16="http://schemas.microsoft.com/office/drawing/2014/main" id="{5609EA46-3380-34C6-C4C0-AA839A60E243}"/>
              </a:ext>
            </a:extLst>
          </p:cNvPr>
          <p:cNvPicPr>
            <a:picLocks noChangeAspect="1"/>
          </p:cNvPicPr>
          <p:nvPr/>
        </p:nvPicPr>
        <p:blipFill>
          <a:blip r:embed="rId3"/>
          <a:stretch>
            <a:fillRect/>
          </a:stretch>
        </p:blipFill>
        <p:spPr>
          <a:xfrm>
            <a:off x="8605157" y="814162"/>
            <a:ext cx="3586843" cy="5480502"/>
          </a:xfrm>
          <a:prstGeom prst="rect">
            <a:avLst/>
          </a:prstGeom>
        </p:spPr>
      </p:pic>
    </p:spTree>
    <p:extLst>
      <p:ext uri="{BB962C8B-B14F-4D97-AF65-F5344CB8AC3E}">
        <p14:creationId xmlns:p14="http://schemas.microsoft.com/office/powerpoint/2010/main" val="10701064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Namespace Resource Quota</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7837279" cy="4727448"/>
          </a:xfrm>
        </p:spPr>
        <p:txBody>
          <a:bodyPr/>
          <a:lstStyle/>
          <a:p>
            <a:r>
              <a:rPr lang="en-US" dirty="0"/>
              <a:t>A </a:t>
            </a:r>
            <a:r>
              <a:rPr lang="en-US" b="1" dirty="0" err="1"/>
              <a:t>ResourceQuota</a:t>
            </a:r>
            <a:r>
              <a:rPr lang="en-US" dirty="0"/>
              <a:t> object, defines constraints that limit aggregate resource (total CPU and memory) consumption per namespace. </a:t>
            </a:r>
          </a:p>
          <a:p>
            <a:r>
              <a:rPr lang="en-US" dirty="0"/>
              <a:t>A Resource Quota can also limit the quantity of objects that can be created in a namespace by type (max PVCs for example). </a:t>
            </a:r>
          </a:p>
          <a:p>
            <a:r>
              <a:rPr lang="en-US" dirty="0"/>
              <a:t>Resource Quotas only work if requests and limits specified. </a:t>
            </a:r>
          </a:p>
          <a:p>
            <a:r>
              <a:rPr lang="en-US" dirty="0"/>
              <a:t>It’s </a:t>
            </a:r>
            <a:r>
              <a:rPr lang="en-US" b="1" u="sng" dirty="0"/>
              <a:t>highly recommended </a:t>
            </a:r>
            <a:r>
              <a:rPr lang="en-US" dirty="0"/>
              <a:t>to create a </a:t>
            </a:r>
            <a:r>
              <a:rPr lang="en-US" b="1" dirty="0" err="1"/>
              <a:t>LimitRange</a:t>
            </a:r>
            <a:r>
              <a:rPr lang="en-US" dirty="0"/>
              <a:t> resource in the same namespace as the </a:t>
            </a:r>
            <a:r>
              <a:rPr lang="en-US" b="1" dirty="0" err="1"/>
              <a:t>ResourceQuota</a:t>
            </a:r>
            <a:r>
              <a:rPr lang="en-US" dirty="0"/>
              <a:t>. </a:t>
            </a:r>
          </a:p>
          <a:p>
            <a:r>
              <a:rPr lang="en-US" dirty="0"/>
              <a:t>Limits should be large enough to accommodate upgrades. </a:t>
            </a:r>
            <a:endParaRPr lang="en-US" b="1" dirty="0"/>
          </a:p>
        </p:txBody>
      </p:sp>
      <p:pic>
        <p:nvPicPr>
          <p:cNvPr id="3" name="Picture 2">
            <a:extLst>
              <a:ext uri="{FF2B5EF4-FFF2-40B4-BE49-F238E27FC236}">
                <a16:creationId xmlns:a16="http://schemas.microsoft.com/office/drawing/2014/main" id="{5A43D604-51FD-9A86-1CED-40D56EFDA2A3}"/>
              </a:ext>
            </a:extLst>
          </p:cNvPr>
          <p:cNvPicPr>
            <a:picLocks noChangeAspect="1"/>
          </p:cNvPicPr>
          <p:nvPr/>
        </p:nvPicPr>
        <p:blipFill>
          <a:blip r:embed="rId3"/>
          <a:stretch>
            <a:fillRect/>
          </a:stretch>
        </p:blipFill>
        <p:spPr>
          <a:xfrm>
            <a:off x="8548008" y="389076"/>
            <a:ext cx="3420836" cy="6261869"/>
          </a:xfrm>
          <a:prstGeom prst="rect">
            <a:avLst/>
          </a:prstGeom>
        </p:spPr>
      </p:pic>
    </p:spTree>
    <p:extLst>
      <p:ext uri="{BB962C8B-B14F-4D97-AF65-F5344CB8AC3E}">
        <p14:creationId xmlns:p14="http://schemas.microsoft.com/office/powerpoint/2010/main" val="27528242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2700896"/>
            <a:ext cx="9455727" cy="1218795"/>
          </a:xfrm>
        </p:spPr>
        <p:txBody>
          <a:bodyPr/>
          <a:lstStyle/>
          <a:p>
            <a:pPr algn="l"/>
            <a:r>
              <a:rPr lang="en-US" dirty="0"/>
              <a:t>Resource Requests, Limit, Ranges and Quotas</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4451540" cy="307777"/>
          </a:xfrm>
          <a:prstGeom prst="rect">
            <a:avLst/>
          </a:prstGeom>
          <a:noFill/>
        </p:spPr>
        <p:txBody>
          <a:bodyPr wrap="none" lIns="0" tIns="0" rIns="0" bIns="0" rtlCol="0">
            <a:spAutoFit/>
          </a:bodyPr>
          <a:lstStyle/>
          <a:p>
            <a:pPr algn="l"/>
            <a:r>
              <a:rPr lang="en-US" sz="2000" dirty="0"/>
              <a:t>Managing Resource Requests and Limit</a:t>
            </a:r>
          </a:p>
        </p:txBody>
      </p:sp>
    </p:spTree>
    <p:extLst>
      <p:ext uri="{BB962C8B-B14F-4D97-AF65-F5344CB8AC3E}">
        <p14:creationId xmlns:p14="http://schemas.microsoft.com/office/powerpoint/2010/main" val="144952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err="1">
                <a:solidFill>
                  <a:srgbClr val="0078D4"/>
                </a:solidFill>
              </a:rPr>
              <a:t>AutoScaler</a:t>
            </a:r>
            <a:endParaRPr lang="en-US" dirty="0">
              <a:solidFill>
                <a:srgbClr val="0078D4"/>
              </a:solidFill>
            </a:endParaRP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99038" y="3045846"/>
            <a:ext cx="5753326" cy="766308"/>
          </a:xfrm>
        </p:spPr>
        <p:txBody>
          <a:bodyPr wrap="square" anchor="ctr">
            <a:normAutofit/>
          </a:bodyPr>
          <a:lstStyle/>
          <a:p>
            <a:r>
              <a:rPr lang="en-US" dirty="0"/>
              <a:t>Kubernetes </a:t>
            </a:r>
            <a:r>
              <a:rPr lang="en-US" dirty="0" err="1"/>
              <a:t>AutoScaler</a:t>
            </a:r>
            <a:endParaRPr lang="en-US" dirty="0"/>
          </a:p>
        </p:txBody>
      </p:sp>
    </p:spTree>
    <p:extLst>
      <p:ext uri="{BB962C8B-B14F-4D97-AF65-F5344CB8AC3E}">
        <p14:creationId xmlns:p14="http://schemas.microsoft.com/office/powerpoint/2010/main" val="12738089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Quality of Service(QoS) Classes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11492900" cy="5650778"/>
          </a:xfrm>
        </p:spPr>
        <p:txBody>
          <a:bodyPr/>
          <a:lstStyle/>
          <a:p>
            <a:r>
              <a:rPr lang="en-US" dirty="0"/>
              <a:t>Kubernetes assigns different levels of </a:t>
            </a:r>
            <a:r>
              <a:rPr lang="en-US" b="1" dirty="0"/>
              <a:t>Quality of Service (QoS) </a:t>
            </a:r>
            <a:r>
              <a:rPr lang="en-US" dirty="0"/>
              <a:t>to Pods depending on their </a:t>
            </a:r>
            <a:r>
              <a:rPr lang="en-US" b="1" dirty="0"/>
              <a:t>request</a:t>
            </a:r>
            <a:r>
              <a:rPr lang="en-US" dirty="0"/>
              <a:t> and </a:t>
            </a:r>
            <a:r>
              <a:rPr lang="en-US" b="1" dirty="0"/>
              <a:t>limits</a:t>
            </a:r>
            <a:r>
              <a:rPr lang="en-US" dirty="0"/>
              <a:t> values. </a:t>
            </a:r>
          </a:p>
          <a:p>
            <a:r>
              <a:rPr lang="en-US" dirty="0"/>
              <a:t>Kubernetes uses QoS classes to make decisions about scheduling and evicting Pods. </a:t>
            </a:r>
          </a:p>
          <a:p>
            <a:r>
              <a:rPr lang="en-US" b="1" u="sng" dirty="0"/>
              <a:t>Best-Effort (QoS) </a:t>
            </a:r>
          </a:p>
          <a:p>
            <a:pPr lvl="1"/>
            <a:r>
              <a:rPr lang="en-US" dirty="0"/>
              <a:t>Pods will be treated as lowest priority. Processes in these pods are the first to get killed if the system runs out of memory. Default setting if </a:t>
            </a:r>
            <a:r>
              <a:rPr lang="en-US" u="sng" dirty="0"/>
              <a:t>no requests </a:t>
            </a:r>
            <a:r>
              <a:rPr lang="en-US" dirty="0"/>
              <a:t>are specified by any Containers. </a:t>
            </a:r>
          </a:p>
          <a:p>
            <a:r>
              <a:rPr lang="en-US" b="1" u="sng" dirty="0"/>
              <a:t>Burstable (QoS) </a:t>
            </a:r>
          </a:p>
          <a:p>
            <a:pPr lvl="1"/>
            <a:r>
              <a:rPr lang="en-US" dirty="0"/>
              <a:t>Pods have some form of </a:t>
            </a:r>
            <a:r>
              <a:rPr lang="en-US" u="sng" dirty="0"/>
              <a:t>minimal resource guarantee </a:t>
            </a:r>
            <a:r>
              <a:rPr lang="en-US" dirty="0"/>
              <a:t>but can use more resources when available. Under system memory pressure, these containers are more likely to be killed once they exceed their requests. </a:t>
            </a:r>
          </a:p>
          <a:p>
            <a:pPr lvl="1"/>
            <a:r>
              <a:rPr lang="en-US" u="sng" dirty="0"/>
              <a:t>At least one Container </a:t>
            </a:r>
            <a:r>
              <a:rPr lang="en-US" dirty="0"/>
              <a:t>in the Pod has a memory or CPU requests specified.</a:t>
            </a:r>
          </a:p>
          <a:p>
            <a:r>
              <a:rPr lang="en-US" b="1" u="sng" dirty="0"/>
              <a:t>Guaranteed (QoS) </a:t>
            </a:r>
          </a:p>
          <a:p>
            <a:pPr lvl="1"/>
            <a:r>
              <a:rPr lang="en-US" dirty="0"/>
              <a:t>Pods are considered top-priority and are </a:t>
            </a:r>
            <a:r>
              <a:rPr lang="en-US" u="sng" dirty="0"/>
              <a:t>guaranteed to not be killed </a:t>
            </a:r>
            <a:r>
              <a:rPr lang="en-US" dirty="0"/>
              <a:t>until they exceed their limits. </a:t>
            </a:r>
          </a:p>
          <a:p>
            <a:pPr lvl="1"/>
            <a:r>
              <a:rPr lang="en-US" dirty="0"/>
              <a:t>Requests and limits values </a:t>
            </a:r>
            <a:r>
              <a:rPr lang="en-US" u="sng" dirty="0"/>
              <a:t>MUST BE EQUAL! </a:t>
            </a:r>
            <a:endParaRPr lang="en-US" b="1" u="sng" dirty="0"/>
          </a:p>
        </p:txBody>
      </p:sp>
    </p:spTree>
    <p:extLst>
      <p:ext uri="{BB962C8B-B14F-4D97-AF65-F5344CB8AC3E}">
        <p14:creationId xmlns:p14="http://schemas.microsoft.com/office/powerpoint/2010/main" val="9797851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What Values Request and Limit Should be Used?</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11492900" cy="4136517"/>
          </a:xfrm>
        </p:spPr>
        <p:txBody>
          <a:bodyPr/>
          <a:lstStyle/>
          <a:p>
            <a:r>
              <a:rPr lang="en-US" sz="2800" dirty="0"/>
              <a:t>Once you realize the benefits of setting requests and limits values for your containers, it’s time to determine which values to use. </a:t>
            </a:r>
          </a:p>
          <a:p>
            <a:r>
              <a:rPr lang="en-US" sz="2800" dirty="0"/>
              <a:t>Of course, you can make an educated guess. Based on a study done by </a:t>
            </a:r>
            <a:r>
              <a:rPr lang="en-US" sz="2800" dirty="0" err="1"/>
              <a:t>DataDog</a:t>
            </a:r>
            <a:r>
              <a:rPr lang="en-US" sz="2800" dirty="0"/>
              <a:t>*, about 80% of deployments in production specify requests and limits that are significantly smaller or larger than the resources their containers actually use. </a:t>
            </a:r>
          </a:p>
          <a:p>
            <a:r>
              <a:rPr lang="en-US" sz="2800" dirty="0"/>
              <a:t>Setting request values too high could lead to Node underutilization. </a:t>
            </a:r>
          </a:p>
          <a:p>
            <a:r>
              <a:rPr lang="en-US" sz="2800" dirty="0"/>
              <a:t>Setting them too low could lead a Node to be over provisioned and would result in evictions and CPU throttling. </a:t>
            </a:r>
            <a:endParaRPr lang="en-US" sz="2800" b="1" u="sng" dirty="0"/>
          </a:p>
        </p:txBody>
      </p:sp>
    </p:spTree>
    <p:extLst>
      <p:ext uri="{BB962C8B-B14F-4D97-AF65-F5344CB8AC3E}">
        <p14:creationId xmlns:p14="http://schemas.microsoft.com/office/powerpoint/2010/main" val="12379632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Vertical Pod </a:t>
            </a:r>
            <a:r>
              <a:rPr lang="en-US" dirty="0" err="1">
                <a:solidFill>
                  <a:schemeClr val="accent1"/>
                </a:solidFill>
              </a:rPr>
              <a:t>AutoScaler</a:t>
            </a:r>
            <a:r>
              <a:rPr lang="en-US" dirty="0">
                <a:solidFill>
                  <a:schemeClr val="accent1"/>
                </a:solidFill>
              </a:rPr>
              <a:t>( Add-on)</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11492900" cy="3619452"/>
          </a:xfrm>
        </p:spPr>
        <p:txBody>
          <a:bodyPr/>
          <a:lstStyle/>
          <a:p>
            <a:r>
              <a:rPr lang="en-US" dirty="0"/>
              <a:t>The </a:t>
            </a:r>
            <a:r>
              <a:rPr lang="en-US" b="1" dirty="0"/>
              <a:t>Vertical Pod </a:t>
            </a:r>
            <a:r>
              <a:rPr lang="en-US" b="1" dirty="0" err="1"/>
              <a:t>Autoscaler</a:t>
            </a:r>
            <a:r>
              <a:rPr lang="en-US" b="1" dirty="0"/>
              <a:t> (VPA)</a:t>
            </a:r>
            <a:r>
              <a:rPr lang="en-US" dirty="0"/>
              <a:t> (available as a </a:t>
            </a:r>
            <a:r>
              <a:rPr lang="en-US" b="1" dirty="0" err="1"/>
              <a:t>CustomResourceDefinition</a:t>
            </a:r>
            <a:r>
              <a:rPr lang="en-US" dirty="0"/>
              <a:t>), can be used to recommend the best values to use for requests and limits, based on the current load on the containers. </a:t>
            </a:r>
          </a:p>
          <a:p>
            <a:r>
              <a:rPr lang="en-US" dirty="0"/>
              <a:t>These values can then be used in manifest files to ensure these settings are optimal. </a:t>
            </a:r>
          </a:p>
          <a:p>
            <a:r>
              <a:rPr lang="en-US" dirty="0"/>
              <a:t>But if resource demands changes over time? Should you keep checking the VPA recommendations periodically and update your manifest files accordingly? </a:t>
            </a:r>
          </a:p>
          <a:p>
            <a:r>
              <a:rPr lang="en-US" dirty="0"/>
              <a:t>The VPA has an </a:t>
            </a:r>
            <a:r>
              <a:rPr lang="en-US" b="1" dirty="0"/>
              <a:t>Auto</a:t>
            </a:r>
            <a:r>
              <a:rPr lang="en-US" dirty="0"/>
              <a:t> mode, which can </a:t>
            </a:r>
            <a:r>
              <a:rPr lang="en-US" b="1" u="sng" dirty="0"/>
              <a:t>automatically update </a:t>
            </a:r>
            <a:r>
              <a:rPr lang="en-US" dirty="0"/>
              <a:t>the requests and limits settings of Deployments as workload needs change over time. </a:t>
            </a:r>
          </a:p>
          <a:p>
            <a:r>
              <a:rPr lang="en-US" dirty="0"/>
              <a:t>These updates respect the min/max ranges set in the </a:t>
            </a:r>
            <a:r>
              <a:rPr lang="en-US" b="1" dirty="0" err="1"/>
              <a:t>LimitRange</a:t>
            </a:r>
            <a:r>
              <a:rPr lang="en-US" dirty="0"/>
              <a:t> object, if any. </a:t>
            </a:r>
            <a:endParaRPr lang="en-US" b="1" u="sng" dirty="0"/>
          </a:p>
        </p:txBody>
      </p:sp>
    </p:spTree>
    <p:extLst>
      <p:ext uri="{BB962C8B-B14F-4D97-AF65-F5344CB8AC3E}">
        <p14:creationId xmlns:p14="http://schemas.microsoft.com/office/powerpoint/2010/main" val="2166428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err="1">
                <a:solidFill>
                  <a:schemeClr val="accent1"/>
                </a:solidFill>
              </a:rPr>
              <a:t>FairWinds</a:t>
            </a:r>
            <a:r>
              <a:rPr lang="en-US" dirty="0">
                <a:solidFill>
                  <a:schemeClr val="accent1"/>
                </a:solidFill>
              </a:rPr>
              <a:t> Goldilocks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11492900" cy="1107996"/>
          </a:xfrm>
        </p:spPr>
        <p:txBody>
          <a:bodyPr/>
          <a:lstStyle/>
          <a:p>
            <a:r>
              <a:rPr lang="en-US" dirty="0"/>
              <a:t>Fairwinds </a:t>
            </a:r>
            <a:r>
              <a:rPr lang="en-US" dirty="0">
                <a:hlinkClick r:id="rId3"/>
              </a:rPr>
              <a:t>Goldilocks</a:t>
            </a:r>
            <a:r>
              <a:rPr lang="en-US" dirty="0"/>
              <a:t> utility provides an implementation of VPA (in manual mode). • Includes a dashboard to monitor usage trends to help determine current resource settings</a:t>
            </a:r>
            <a:endParaRPr lang="en-US" b="1" u="sng" dirty="0"/>
          </a:p>
        </p:txBody>
      </p:sp>
      <p:pic>
        <p:nvPicPr>
          <p:cNvPr id="3" name="Picture 2">
            <a:extLst>
              <a:ext uri="{FF2B5EF4-FFF2-40B4-BE49-F238E27FC236}">
                <a16:creationId xmlns:a16="http://schemas.microsoft.com/office/drawing/2014/main" id="{AF8E8B3F-8651-5617-EFBE-817D18108155}"/>
              </a:ext>
            </a:extLst>
          </p:cNvPr>
          <p:cNvPicPr>
            <a:picLocks noChangeAspect="1"/>
          </p:cNvPicPr>
          <p:nvPr/>
        </p:nvPicPr>
        <p:blipFill>
          <a:blip r:embed="rId4"/>
          <a:stretch>
            <a:fillRect/>
          </a:stretch>
        </p:blipFill>
        <p:spPr>
          <a:xfrm>
            <a:off x="2620736" y="2679984"/>
            <a:ext cx="6661615" cy="3827467"/>
          </a:xfrm>
          <a:prstGeom prst="rect">
            <a:avLst/>
          </a:prstGeom>
        </p:spPr>
      </p:pic>
    </p:spTree>
    <p:extLst>
      <p:ext uri="{BB962C8B-B14F-4D97-AF65-F5344CB8AC3E}">
        <p14:creationId xmlns:p14="http://schemas.microsoft.com/office/powerpoint/2010/main" val="8416255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Node Affinity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7"/>
            <a:ext cx="6309136" cy="4304395"/>
          </a:xfrm>
        </p:spPr>
        <p:txBody>
          <a:bodyPr/>
          <a:lstStyle/>
          <a:p>
            <a:r>
              <a:rPr lang="en-US" sz="2400" dirty="0"/>
              <a:t>The affinity/anti-affinity language is more expressive. The language offers more matching rules besides exact matches created with a logical AND operation </a:t>
            </a:r>
          </a:p>
          <a:p>
            <a:r>
              <a:rPr lang="en-US" sz="2400" dirty="0"/>
              <a:t>Can indicate that the rule is soft "preference" rather than a hard requirement, so if the scheduler can't satisfy it, the Pod will still be scheduled. </a:t>
            </a:r>
          </a:p>
          <a:p>
            <a:r>
              <a:rPr lang="en-US" sz="2400" dirty="0"/>
              <a:t>Use </a:t>
            </a:r>
            <a:r>
              <a:rPr lang="en-US" sz="2400" b="1" dirty="0"/>
              <a:t>weight</a:t>
            </a:r>
            <a:r>
              <a:rPr lang="en-US" sz="2400" dirty="0"/>
              <a:t> to set preference order. </a:t>
            </a:r>
          </a:p>
        </p:txBody>
      </p:sp>
      <p:pic>
        <p:nvPicPr>
          <p:cNvPr id="8" name="Picture 7">
            <a:extLst>
              <a:ext uri="{FF2B5EF4-FFF2-40B4-BE49-F238E27FC236}">
                <a16:creationId xmlns:a16="http://schemas.microsoft.com/office/drawing/2014/main" id="{99E83C80-4174-FC29-DD53-659AAFF05336}"/>
              </a:ext>
            </a:extLst>
          </p:cNvPr>
          <p:cNvPicPr>
            <a:picLocks noChangeAspect="1"/>
          </p:cNvPicPr>
          <p:nvPr/>
        </p:nvPicPr>
        <p:blipFill rotWithShape="1">
          <a:blip r:embed="rId3"/>
          <a:srcRect l="4505" t="5568" r="3226" b="2575"/>
          <a:stretch/>
        </p:blipFill>
        <p:spPr>
          <a:xfrm>
            <a:off x="7519308" y="881742"/>
            <a:ext cx="4514850" cy="5666015"/>
          </a:xfrm>
          <a:prstGeom prst="rect">
            <a:avLst/>
          </a:prstGeom>
        </p:spPr>
      </p:pic>
    </p:spTree>
    <p:extLst>
      <p:ext uri="{BB962C8B-B14F-4D97-AF65-F5344CB8AC3E}">
        <p14:creationId xmlns:p14="http://schemas.microsoft.com/office/powerpoint/2010/main" val="4371699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Horizontal Pod </a:t>
            </a:r>
            <a:r>
              <a:rPr lang="en-US" dirty="0" err="1">
                <a:solidFill>
                  <a:schemeClr val="accent1"/>
                </a:solidFill>
              </a:rPr>
              <a:t>AutoScaler</a:t>
            </a:r>
            <a:r>
              <a:rPr lang="en-US" dirty="0">
                <a:solidFill>
                  <a:schemeClr val="accent1"/>
                </a:solidFill>
              </a:rPr>
              <a:t> ( Built-in)</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156287"/>
            <a:ext cx="11492900" cy="3914918"/>
          </a:xfrm>
        </p:spPr>
        <p:txBody>
          <a:bodyPr/>
          <a:lstStyle/>
          <a:p>
            <a:r>
              <a:rPr lang="en-US" dirty="0"/>
              <a:t>Horizontal scaling is the process of increasing/decreasing the number of Pods (replicas) in response to the load on a workload </a:t>
            </a:r>
          </a:p>
          <a:p>
            <a:r>
              <a:rPr lang="en-US" dirty="0"/>
              <a:t>This is different from vertical scaling, which for Kubernetes would mean assigning more resources (for example: memory or CPU) to the Pods that are already running for the workload. See VPA. </a:t>
            </a:r>
          </a:p>
          <a:p>
            <a:r>
              <a:rPr lang="en-US" dirty="0"/>
              <a:t>A </a:t>
            </a:r>
            <a:r>
              <a:rPr lang="en-US" b="1" dirty="0" err="1"/>
              <a:t>HorizontalPodAutoscaler</a:t>
            </a:r>
            <a:r>
              <a:rPr lang="en-US" dirty="0"/>
              <a:t> automatically updates a workload resource (such as a </a:t>
            </a:r>
            <a:r>
              <a:rPr lang="en-US" i="1" dirty="0"/>
              <a:t>Deployment</a:t>
            </a:r>
            <a:r>
              <a:rPr lang="en-US" dirty="0"/>
              <a:t> or </a:t>
            </a:r>
            <a:r>
              <a:rPr lang="en-US" i="1" dirty="0" err="1"/>
              <a:t>StatefulSet</a:t>
            </a:r>
            <a:r>
              <a:rPr lang="en-US" dirty="0"/>
              <a:t>), with the aim of automatically scaling the workload to match demand. </a:t>
            </a:r>
          </a:p>
          <a:p>
            <a:r>
              <a:rPr lang="en-US" dirty="0"/>
              <a:t>Horizontal Pod autoscaling does not apply to objects that can't be scaled (for example: a </a:t>
            </a:r>
            <a:r>
              <a:rPr lang="en-US" i="1" dirty="0" err="1"/>
              <a:t>DaemonSet</a:t>
            </a:r>
            <a:r>
              <a:rPr lang="en-US" dirty="0"/>
              <a:t>.) </a:t>
            </a:r>
            <a:endParaRPr lang="en-US" b="1" u="sng" dirty="0"/>
          </a:p>
        </p:txBody>
      </p:sp>
    </p:spTree>
    <p:extLst>
      <p:ext uri="{BB962C8B-B14F-4D97-AF65-F5344CB8AC3E}">
        <p14:creationId xmlns:p14="http://schemas.microsoft.com/office/powerpoint/2010/main" val="36419884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Horizontal Pod </a:t>
            </a:r>
            <a:r>
              <a:rPr lang="en-US" dirty="0" err="1">
                <a:solidFill>
                  <a:schemeClr val="accent1"/>
                </a:solidFill>
              </a:rPr>
              <a:t>AutoScaler</a:t>
            </a:r>
            <a:r>
              <a:rPr lang="en-US" dirty="0">
                <a:solidFill>
                  <a:schemeClr val="accent1"/>
                </a:solidFill>
              </a:rPr>
              <a:t> ( Built-in)</a:t>
            </a:r>
          </a:p>
        </p:txBody>
      </p:sp>
      <p:sp>
        <p:nvSpPr>
          <p:cNvPr id="8" name="Rectangle 7">
            <a:extLst>
              <a:ext uri="{FF2B5EF4-FFF2-40B4-BE49-F238E27FC236}">
                <a16:creationId xmlns:a16="http://schemas.microsoft.com/office/drawing/2014/main" id="{564F3739-7835-8F41-3738-CEB70C30F406}"/>
              </a:ext>
            </a:extLst>
          </p:cNvPr>
          <p:cNvSpPr/>
          <p:nvPr/>
        </p:nvSpPr>
        <p:spPr>
          <a:xfrm>
            <a:off x="465138" y="1054347"/>
            <a:ext cx="11438147" cy="584775"/>
          </a:xfrm>
          <a:prstGeom prst="rect">
            <a:avLst/>
          </a:prstGeom>
        </p:spPr>
        <p:txBody>
          <a:bodyPr wrap="square" lIns="0">
            <a:spAutoFit/>
          </a:bodyPr>
          <a:lstStyle/>
          <a:p>
            <a:r>
              <a:rPr lang="en-US" sz="1600" i="1" dirty="0"/>
              <a:t>The horizontal pod </a:t>
            </a:r>
            <a:r>
              <a:rPr lang="en-US" sz="1600" i="1" dirty="0" err="1"/>
              <a:t>autoscaler</a:t>
            </a:r>
            <a:r>
              <a:rPr lang="en-US" sz="1600" i="1" dirty="0"/>
              <a:t> (HPA) uses the Metrics Server in a Kubernetes cluster to monitor the resource demand </a:t>
            </a:r>
            <a:br>
              <a:rPr lang="en-US" sz="1600" i="1" dirty="0"/>
            </a:br>
            <a:r>
              <a:rPr lang="en-US" sz="1600" i="1" dirty="0"/>
              <a:t>of pods. If a service needs more resources, the number of pods is automatically increased to meet the demand.</a:t>
            </a:r>
          </a:p>
        </p:txBody>
      </p:sp>
      <p:sp>
        <p:nvSpPr>
          <p:cNvPr id="9" name="Title 16">
            <a:extLst>
              <a:ext uri="{FF2B5EF4-FFF2-40B4-BE49-F238E27FC236}">
                <a16:creationId xmlns:a16="http://schemas.microsoft.com/office/drawing/2014/main" id="{13912F12-1630-1536-1089-C7E65524B695}"/>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dirty="0">
                <a:solidFill>
                  <a:srgbClr val="0078D4"/>
                </a:solidFill>
                <a:latin typeface="Segoe UI" panose="020B0502040204020203" pitchFamily="34" charset="0"/>
              </a:rPr>
              <a:t>͏HPA obtains resource metrics and compares them to user-specified threshold</a:t>
            </a:r>
          </a:p>
        </p:txBody>
      </p:sp>
      <p:sp>
        <p:nvSpPr>
          <p:cNvPr id="10" name="Title 16">
            <a:extLst>
              <a:ext uri="{FF2B5EF4-FFF2-40B4-BE49-F238E27FC236}">
                <a16:creationId xmlns:a16="http://schemas.microsoft.com/office/drawing/2014/main" id="{55C58787-0269-D45D-F01D-E57BDE03D57A}"/>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11" name="Title 16">
            <a:extLst>
              <a:ext uri="{FF2B5EF4-FFF2-40B4-BE49-F238E27FC236}">
                <a16:creationId xmlns:a16="http://schemas.microsoft.com/office/drawing/2014/main" id="{41194441-D261-DC2A-E9B8-00EC3002BFB2}"/>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12" name="Title 16">
            <a:extLst>
              <a:ext uri="{FF2B5EF4-FFF2-40B4-BE49-F238E27FC236}">
                <a16:creationId xmlns:a16="http://schemas.microsoft.com/office/drawing/2014/main" id="{86F06300-63DE-7DFC-FE36-24A310C7F7B3}"/>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13" name="Group 12" descr="diagram illustrating the concept of horizontal pod autoscaling">
            <a:extLst>
              <a:ext uri="{FF2B5EF4-FFF2-40B4-BE49-F238E27FC236}">
                <a16:creationId xmlns:a16="http://schemas.microsoft.com/office/drawing/2014/main" id="{29343274-8AD1-70CF-8182-E3CAA7B3B13B}"/>
              </a:ext>
            </a:extLst>
          </p:cNvPr>
          <p:cNvGrpSpPr/>
          <p:nvPr/>
        </p:nvGrpSpPr>
        <p:grpSpPr>
          <a:xfrm>
            <a:off x="4711403" y="2057911"/>
            <a:ext cx="7193902" cy="3765142"/>
            <a:chOff x="4711403" y="2057911"/>
            <a:chExt cx="7193902" cy="3765142"/>
          </a:xfrm>
        </p:grpSpPr>
        <p:grpSp>
          <p:nvGrpSpPr>
            <p:cNvPr id="14" name="Group 13">
              <a:extLst>
                <a:ext uri="{FF2B5EF4-FFF2-40B4-BE49-F238E27FC236}">
                  <a16:creationId xmlns:a16="http://schemas.microsoft.com/office/drawing/2014/main" id="{F04FDAD6-EA4F-759B-6202-AD356C12D9BF}"/>
                </a:ext>
              </a:extLst>
            </p:cNvPr>
            <p:cNvGrpSpPr/>
            <p:nvPr/>
          </p:nvGrpSpPr>
          <p:grpSpPr>
            <a:xfrm>
              <a:off x="4765472" y="2388374"/>
              <a:ext cx="926720" cy="989016"/>
              <a:chOff x="5167423" y="2687016"/>
              <a:chExt cx="1188720" cy="1290068"/>
            </a:xfrm>
          </p:grpSpPr>
          <p:sp>
            <p:nvSpPr>
              <p:cNvPr id="74" name="Rectangle: Rounded Corners 118">
                <a:extLst>
                  <a:ext uri="{FF2B5EF4-FFF2-40B4-BE49-F238E27FC236}">
                    <a16:creationId xmlns:a16="http://schemas.microsoft.com/office/drawing/2014/main" id="{DAA42981-C597-E648-EF02-71DB6527E1B8}"/>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1A39800A-FAD2-90BD-00E6-30F7CCB94786}"/>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5CBE02D2-BC83-6FBB-4403-61B19573BA77}"/>
                  </a:ext>
                </a:extLst>
              </p:cNvPr>
              <p:cNvGrpSpPr/>
              <p:nvPr/>
            </p:nvGrpSpPr>
            <p:grpSpPr>
              <a:xfrm>
                <a:off x="5476407" y="3389903"/>
                <a:ext cx="570752" cy="363205"/>
                <a:chOff x="3876923" y="2971034"/>
                <a:chExt cx="937282" cy="596452"/>
              </a:xfrm>
            </p:grpSpPr>
            <p:sp>
              <p:nvSpPr>
                <p:cNvPr id="77" name="Freeform: Shape 76">
                  <a:extLst>
                    <a:ext uri="{FF2B5EF4-FFF2-40B4-BE49-F238E27FC236}">
                      <a16:creationId xmlns:a16="http://schemas.microsoft.com/office/drawing/2014/main" id="{F10C2AD3-0DC1-F993-39F7-89B529756261}"/>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32597">
                    <a:defRPr/>
                  </a:pPr>
                  <a:endParaRPr lang="en-US" sz="1400">
                    <a:solidFill>
                      <a:prstClr val="black"/>
                    </a:solidFill>
                    <a:latin typeface="Calibri" panose="020F0502020204030204"/>
                  </a:endParaRPr>
                </a:p>
              </p:txBody>
            </p:sp>
            <p:sp>
              <p:nvSpPr>
                <p:cNvPr id="78" name="Rectangle 77">
                  <a:extLst>
                    <a:ext uri="{FF2B5EF4-FFF2-40B4-BE49-F238E27FC236}">
                      <a16:creationId xmlns:a16="http://schemas.microsoft.com/office/drawing/2014/main" id="{FCBEC282-9E92-5687-8EFC-0A7AAE7AB67F}"/>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40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625A309F-8CA0-64B5-60F6-D15C22B33C3A}"/>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32563">
                    <a:defRPr/>
                  </a:pPr>
                  <a:endParaRPr lang="en-US" sz="1200">
                    <a:solidFill>
                      <a:srgbClr val="FFFFFF"/>
                    </a:solidFill>
                    <a:latin typeface="Segoe UI"/>
                  </a:endParaRPr>
                </a:p>
              </p:txBody>
            </p:sp>
          </p:grpSp>
        </p:grpSp>
        <p:grpSp>
          <p:nvGrpSpPr>
            <p:cNvPr id="15" name="Group 14">
              <a:extLst>
                <a:ext uri="{FF2B5EF4-FFF2-40B4-BE49-F238E27FC236}">
                  <a16:creationId xmlns:a16="http://schemas.microsoft.com/office/drawing/2014/main" id="{912D218E-FB80-7A71-1939-1BC337D5AE46}"/>
                </a:ext>
              </a:extLst>
            </p:cNvPr>
            <p:cNvGrpSpPr/>
            <p:nvPr/>
          </p:nvGrpSpPr>
          <p:grpSpPr>
            <a:xfrm>
              <a:off x="6393980" y="2542263"/>
              <a:ext cx="926720" cy="835127"/>
              <a:chOff x="5467114" y="2320574"/>
              <a:chExt cx="1188720" cy="1089336"/>
            </a:xfrm>
          </p:grpSpPr>
          <p:sp>
            <p:nvSpPr>
              <p:cNvPr id="71" name="Rectangle: Rounded Corners 118">
                <a:extLst>
                  <a:ext uri="{FF2B5EF4-FFF2-40B4-BE49-F238E27FC236}">
                    <a16:creationId xmlns:a16="http://schemas.microsoft.com/office/drawing/2014/main" id="{8D03EE78-7566-315A-20FD-412EACCB16C4}"/>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F13B4374-F7F4-0383-C51B-A416FD1114D8}"/>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sp>
            <p:nvSpPr>
              <p:cNvPr id="73" name="arrow_24" title="Icon of an arrow pointing out of a box">
                <a:extLst>
                  <a:ext uri="{FF2B5EF4-FFF2-40B4-BE49-F238E27FC236}">
                    <a16:creationId xmlns:a16="http://schemas.microsoft.com/office/drawing/2014/main" id="{46AA8E67-5500-84BD-CB12-15C866196FDE}"/>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a:gradFill>
                    <a:gsLst>
                      <a:gs pos="0">
                        <a:srgbClr val="505050"/>
                      </a:gs>
                      <a:gs pos="100000">
                        <a:srgbClr val="505050"/>
                      </a:gs>
                    </a:gsLst>
                    <a:lin ang="5400000" scaled="1"/>
                  </a:gradFill>
                  <a:latin typeface="Calibri" panose="020F0502020204030204"/>
                </a:endParaRPr>
              </a:p>
            </p:txBody>
          </p:sp>
        </p:grpSp>
        <p:grpSp>
          <p:nvGrpSpPr>
            <p:cNvPr id="16" name="Group 15">
              <a:extLst>
                <a:ext uri="{FF2B5EF4-FFF2-40B4-BE49-F238E27FC236}">
                  <a16:creationId xmlns:a16="http://schemas.microsoft.com/office/drawing/2014/main" id="{B236C3AA-296D-9E4C-640D-19403537FF46}"/>
                </a:ext>
              </a:extLst>
            </p:cNvPr>
            <p:cNvGrpSpPr/>
            <p:nvPr/>
          </p:nvGrpSpPr>
          <p:grpSpPr>
            <a:xfrm>
              <a:off x="7723449" y="2542263"/>
              <a:ext cx="926720" cy="835127"/>
              <a:chOff x="7811385" y="2472974"/>
              <a:chExt cx="1188720" cy="1089336"/>
            </a:xfrm>
          </p:grpSpPr>
          <p:sp>
            <p:nvSpPr>
              <p:cNvPr id="68" name="Rectangle: Rounded Corners 118">
                <a:extLst>
                  <a:ext uri="{FF2B5EF4-FFF2-40B4-BE49-F238E27FC236}">
                    <a16:creationId xmlns:a16="http://schemas.microsoft.com/office/drawing/2014/main" id="{9F230DAA-27B0-3CDC-78A9-65AB9449328D}"/>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9" name="Title 1">
                <a:extLst>
                  <a:ext uri="{FF2B5EF4-FFF2-40B4-BE49-F238E27FC236}">
                    <a16:creationId xmlns:a16="http://schemas.microsoft.com/office/drawing/2014/main" id="{0F555A21-6A3E-A037-50B0-F989DD42450D}"/>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Database_EFC7" title="Icon of a cylinder">
                <a:extLst>
                  <a:ext uri="{FF2B5EF4-FFF2-40B4-BE49-F238E27FC236}">
                    <a16:creationId xmlns:a16="http://schemas.microsoft.com/office/drawing/2014/main" id="{7C11B89B-3640-60FD-2FD0-88215BB6F330}"/>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400">
                  <a:solidFill>
                    <a:prstClr val="black"/>
                  </a:solidFill>
                  <a:latin typeface="Calibri" panose="020F0502020204030204"/>
                </a:endParaRPr>
              </a:p>
            </p:txBody>
          </p:sp>
        </p:grpSp>
        <p:sp>
          <p:nvSpPr>
            <p:cNvPr id="17" name="Rectangle: Rounded Corners 118">
              <a:extLst>
                <a:ext uri="{FF2B5EF4-FFF2-40B4-BE49-F238E27FC236}">
                  <a16:creationId xmlns:a16="http://schemas.microsoft.com/office/drawing/2014/main" id="{68CBC273-7F0A-DBEE-1480-368D35A1DFAE}"/>
                </a:ext>
              </a:extLst>
            </p:cNvPr>
            <p:cNvSpPr/>
            <p:nvPr/>
          </p:nvSpPr>
          <p:spPr bwMode="auto">
            <a:xfrm>
              <a:off x="5575258" y="4011390"/>
              <a:ext cx="1158291" cy="1554004"/>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B9FDCA98-6F88-6ABD-7FF2-DA40A626BAFB}"/>
                </a:ext>
              </a:extLst>
            </p:cNvPr>
            <p:cNvGrpSpPr/>
            <p:nvPr/>
          </p:nvGrpSpPr>
          <p:grpSpPr>
            <a:xfrm>
              <a:off x="5624999" y="4087457"/>
              <a:ext cx="1058809" cy="1489581"/>
              <a:chOff x="2827315" y="4396876"/>
              <a:chExt cx="1358153" cy="1943002"/>
            </a:xfrm>
          </p:grpSpPr>
          <p:grpSp>
            <p:nvGrpSpPr>
              <p:cNvPr id="63" name="Group 62">
                <a:extLst>
                  <a:ext uri="{FF2B5EF4-FFF2-40B4-BE49-F238E27FC236}">
                    <a16:creationId xmlns:a16="http://schemas.microsoft.com/office/drawing/2014/main" id="{541045CD-2088-24A5-AC5E-F7EC800AC1CD}"/>
                  </a:ext>
                </a:extLst>
              </p:cNvPr>
              <p:cNvGrpSpPr/>
              <p:nvPr/>
            </p:nvGrpSpPr>
            <p:grpSpPr>
              <a:xfrm>
                <a:off x="2912031" y="4396876"/>
                <a:ext cx="1188720" cy="1290069"/>
                <a:chOff x="4678220" y="4356535"/>
                <a:chExt cx="1188720" cy="1290069"/>
              </a:xfrm>
            </p:grpSpPr>
            <p:sp>
              <p:nvSpPr>
                <p:cNvPr id="65" name="Rectangle: Rounded Corners 118">
                  <a:extLst>
                    <a:ext uri="{FF2B5EF4-FFF2-40B4-BE49-F238E27FC236}">
                      <a16:creationId xmlns:a16="http://schemas.microsoft.com/office/drawing/2014/main" id="{1572529E-7E01-77F1-2E62-D718FC1B4EFC}"/>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35B23A62-8A44-FAD9-1505-8DDE9F939BD0}"/>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a:t>
                  </a:r>
                </a:p>
              </p:txBody>
            </p:sp>
            <p:sp>
              <p:nvSpPr>
                <p:cNvPr id="67" name="graph_9" title="Icon of a line chart with connected circles at varying points">
                  <a:extLst>
                    <a:ext uri="{FF2B5EF4-FFF2-40B4-BE49-F238E27FC236}">
                      <a16:creationId xmlns:a16="http://schemas.microsoft.com/office/drawing/2014/main" id="{E0200E6D-4C06-83B3-EB5D-54DEFEDC9A29}"/>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sp>
            <p:nvSpPr>
              <p:cNvPr id="64" name="TextBox 63">
                <a:extLst>
                  <a:ext uri="{FF2B5EF4-FFF2-40B4-BE49-F238E27FC236}">
                    <a16:creationId xmlns:a16="http://schemas.microsoft.com/office/drawing/2014/main" id="{779C42E7-E7D7-600F-1C72-691704518C6B}"/>
                  </a:ext>
                </a:extLst>
              </p:cNvPr>
              <p:cNvSpPr txBox="1"/>
              <p:nvPr/>
            </p:nvSpPr>
            <p:spPr>
              <a:xfrm>
                <a:off x="2827315" y="5701553"/>
                <a:ext cx="1358153" cy="63832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Collects metrics from all nodes </a:t>
                </a:r>
              </a:p>
            </p:txBody>
          </p:sp>
        </p:grpSp>
        <p:sp>
          <p:nvSpPr>
            <p:cNvPr id="19" name="Title 1">
              <a:extLst>
                <a:ext uri="{FF2B5EF4-FFF2-40B4-BE49-F238E27FC236}">
                  <a16:creationId xmlns:a16="http://schemas.microsoft.com/office/drawing/2014/main" id="{68FA0F55-BB6A-83A4-F2ED-1898906C3914}"/>
                </a:ext>
              </a:extLst>
            </p:cNvPr>
            <p:cNvSpPr txBox="1">
              <a:spLocks/>
            </p:cNvSpPr>
            <p:nvPr/>
          </p:nvSpPr>
          <p:spPr>
            <a:xfrm>
              <a:off x="5575258" y="379597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0" name="Connector: Elbow 19">
              <a:extLst>
                <a:ext uri="{FF2B5EF4-FFF2-40B4-BE49-F238E27FC236}">
                  <a16:creationId xmlns:a16="http://schemas.microsoft.com/office/drawing/2014/main" id="{594D380F-E24D-5915-F188-DCE5138A68E2}"/>
                </a:ext>
              </a:extLst>
            </p:cNvPr>
            <p:cNvCxnSpPr/>
            <p:nvPr/>
          </p:nvCxnSpPr>
          <p:spPr>
            <a:xfrm rot="16200000" flipH="1">
              <a:off x="4849437" y="3756785"/>
              <a:ext cx="1388153" cy="62936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402CEC-A743-972B-249B-EBEB63E2FA54}"/>
                </a:ext>
              </a:extLst>
            </p:cNvPr>
            <p:cNvSpPr txBox="1"/>
            <p:nvPr/>
          </p:nvSpPr>
          <p:spPr>
            <a:xfrm>
              <a:off x="4711403" y="3826784"/>
              <a:ext cx="505002" cy="489365"/>
            </a:xfrm>
            <a:prstGeom prst="rect">
              <a:avLst/>
            </a:prstGeom>
            <a:noFill/>
          </p:spPr>
          <p:txBody>
            <a:bodyPr wrap="square" lIns="0" tIns="146304" rIns="182880" bIns="146304" rtlCol="0">
              <a:spAutoFit/>
            </a:bodyPr>
            <a:lstStyle/>
            <a:p>
              <a:pPr algn="r">
                <a:lnSpc>
                  <a:spcPct val="90000"/>
                </a:lnSpc>
                <a:spcAft>
                  <a:spcPts val="600"/>
                </a:spcAft>
              </a:pPr>
              <a:r>
                <a:rPr lang="en-US" sz="700">
                  <a:solidFill>
                    <a:srgbClr val="000000"/>
                  </a:solidFill>
                </a:rPr>
                <a:t>Grabs</a:t>
              </a:r>
              <a:br>
                <a:rPr lang="en-US" sz="700">
                  <a:solidFill>
                    <a:srgbClr val="000000"/>
                  </a:solidFill>
                </a:rPr>
              </a:br>
              <a:r>
                <a:rPr lang="en-US" sz="700">
                  <a:solidFill>
                    <a:srgbClr val="000000"/>
                  </a:solidFill>
                </a:rPr>
                <a:t>metrics</a:t>
              </a:r>
            </a:p>
          </p:txBody>
        </p:sp>
        <p:cxnSp>
          <p:nvCxnSpPr>
            <p:cNvPr id="22" name="Straight Arrow Connector 21">
              <a:extLst>
                <a:ext uri="{FF2B5EF4-FFF2-40B4-BE49-F238E27FC236}">
                  <a16:creationId xmlns:a16="http://schemas.microsoft.com/office/drawing/2014/main" id="{F55F505B-2E05-A97B-0B04-DB5A7D66C825}"/>
                </a:ext>
              </a:extLst>
            </p:cNvPr>
            <p:cNvCxnSpPr>
              <a:cxnSpLocks/>
            </p:cNvCxnSpPr>
            <p:nvPr/>
          </p:nvCxnSpPr>
          <p:spPr>
            <a:xfrm>
              <a:off x="5525041" y="3066458"/>
              <a:ext cx="104826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4B3267-CF89-1313-64FB-F933DD5DEF22}"/>
                </a:ext>
              </a:extLst>
            </p:cNvPr>
            <p:cNvCxnSpPr>
              <a:cxnSpLocks/>
            </p:cNvCxnSpPr>
            <p:nvPr/>
          </p:nvCxnSpPr>
          <p:spPr>
            <a:xfrm>
              <a:off x="7153549" y="3066458"/>
              <a:ext cx="7370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AC6BB22-85C6-218A-D71B-7796E479AA58}"/>
                </a:ext>
              </a:extLst>
            </p:cNvPr>
            <p:cNvSpPr txBox="1"/>
            <p:nvPr/>
          </p:nvSpPr>
          <p:spPr>
            <a:xfrm>
              <a:off x="5622969" y="2781786"/>
              <a:ext cx="856134" cy="40626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25" name="TextBox 24">
              <a:extLst>
                <a:ext uri="{FF2B5EF4-FFF2-40B4-BE49-F238E27FC236}">
                  <a16:creationId xmlns:a16="http://schemas.microsoft.com/office/drawing/2014/main" id="{59DA53F0-F0C9-68B6-8773-2B447D7F151C}"/>
                </a:ext>
              </a:extLst>
            </p:cNvPr>
            <p:cNvSpPr txBox="1"/>
            <p:nvPr/>
          </p:nvSpPr>
          <p:spPr>
            <a:xfrm>
              <a:off x="5622969" y="3019867"/>
              <a:ext cx="856134" cy="39241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26" name="Rectangle: Rounded Corners 118">
              <a:extLst>
                <a:ext uri="{FF2B5EF4-FFF2-40B4-BE49-F238E27FC236}">
                  <a16:creationId xmlns:a16="http://schemas.microsoft.com/office/drawing/2014/main" id="{D9CB5656-CB31-C14D-8F09-F7B098527CBF}"/>
                </a:ext>
              </a:extLst>
            </p:cNvPr>
            <p:cNvSpPr/>
            <p:nvPr/>
          </p:nvSpPr>
          <p:spPr bwMode="auto">
            <a:xfrm>
              <a:off x="9017260" y="2358442"/>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7" name="Title 1">
              <a:extLst>
                <a:ext uri="{FF2B5EF4-FFF2-40B4-BE49-F238E27FC236}">
                  <a16:creationId xmlns:a16="http://schemas.microsoft.com/office/drawing/2014/main" id="{BF1CF5DD-027B-56BD-27CB-BF643D058944}"/>
                </a:ext>
              </a:extLst>
            </p:cNvPr>
            <p:cNvSpPr txBox="1">
              <a:spLocks/>
            </p:cNvSpPr>
            <p:nvPr/>
          </p:nvSpPr>
          <p:spPr>
            <a:xfrm>
              <a:off x="9017260" y="2143031"/>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Node1</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28" name="Rectangle: Rounded Corners 118">
              <a:extLst>
                <a:ext uri="{FF2B5EF4-FFF2-40B4-BE49-F238E27FC236}">
                  <a16:creationId xmlns:a16="http://schemas.microsoft.com/office/drawing/2014/main" id="{722D5F60-98C0-61F6-0228-6D3B40A7902C}"/>
                </a:ext>
              </a:extLst>
            </p:cNvPr>
            <p:cNvSpPr/>
            <p:nvPr/>
          </p:nvSpPr>
          <p:spPr bwMode="auto">
            <a:xfrm>
              <a:off x="9017260" y="4269050"/>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9" name="Title 1">
              <a:extLst>
                <a:ext uri="{FF2B5EF4-FFF2-40B4-BE49-F238E27FC236}">
                  <a16:creationId xmlns:a16="http://schemas.microsoft.com/office/drawing/2014/main" id="{B5231C4D-E162-98AE-9963-E87F16E20290}"/>
                </a:ext>
              </a:extLst>
            </p:cNvPr>
            <p:cNvSpPr txBox="1">
              <a:spLocks/>
            </p:cNvSpPr>
            <p:nvPr/>
          </p:nvSpPr>
          <p:spPr>
            <a:xfrm>
              <a:off x="9017260" y="405363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Node2</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30" name="Group 29">
              <a:extLst>
                <a:ext uri="{FF2B5EF4-FFF2-40B4-BE49-F238E27FC236}">
                  <a16:creationId xmlns:a16="http://schemas.microsoft.com/office/drawing/2014/main" id="{489BD118-8656-7675-9A4B-0BD985AAA643}"/>
                </a:ext>
              </a:extLst>
            </p:cNvPr>
            <p:cNvGrpSpPr/>
            <p:nvPr/>
          </p:nvGrpSpPr>
          <p:grpSpPr>
            <a:xfrm>
              <a:off x="9198569" y="2520676"/>
              <a:ext cx="427717" cy="588845"/>
              <a:chOff x="8239617" y="2209145"/>
              <a:chExt cx="548640" cy="768087"/>
            </a:xfrm>
          </p:grpSpPr>
          <p:sp>
            <p:nvSpPr>
              <p:cNvPr id="60" name="Title 1">
                <a:extLst>
                  <a:ext uri="{FF2B5EF4-FFF2-40B4-BE49-F238E27FC236}">
                    <a16:creationId xmlns:a16="http://schemas.microsoft.com/office/drawing/2014/main" id="{628E9AE7-44F9-63AB-674E-4C7A436FF687}"/>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61" name="Rectangle: Rounded Corners 60">
                <a:extLst>
                  <a:ext uri="{FF2B5EF4-FFF2-40B4-BE49-F238E27FC236}">
                    <a16:creationId xmlns:a16="http://schemas.microsoft.com/office/drawing/2014/main" id="{0F68E746-87F8-8907-563E-4E90998E5AD2}"/>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62" name="Freeform: Shape 61">
                <a:extLst>
                  <a:ext uri="{FF2B5EF4-FFF2-40B4-BE49-F238E27FC236}">
                    <a16:creationId xmlns:a16="http://schemas.microsoft.com/office/drawing/2014/main" id="{FEB47234-337C-1BB6-26F8-A35370C811E2}"/>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grpSp>
          <p:nvGrpSpPr>
            <p:cNvPr id="31" name="Group 30">
              <a:extLst>
                <a:ext uri="{FF2B5EF4-FFF2-40B4-BE49-F238E27FC236}">
                  <a16:creationId xmlns:a16="http://schemas.microsoft.com/office/drawing/2014/main" id="{C5446C5E-456A-FFEC-5A8C-E34065099A93}"/>
                </a:ext>
              </a:extLst>
            </p:cNvPr>
            <p:cNvGrpSpPr/>
            <p:nvPr/>
          </p:nvGrpSpPr>
          <p:grpSpPr>
            <a:xfrm>
              <a:off x="9198569" y="3171618"/>
              <a:ext cx="427717" cy="588845"/>
              <a:chOff x="8239617" y="2209145"/>
              <a:chExt cx="548640" cy="768087"/>
            </a:xfrm>
          </p:grpSpPr>
          <p:sp>
            <p:nvSpPr>
              <p:cNvPr id="57" name="Title 1">
                <a:extLst>
                  <a:ext uri="{FF2B5EF4-FFF2-40B4-BE49-F238E27FC236}">
                    <a16:creationId xmlns:a16="http://schemas.microsoft.com/office/drawing/2014/main" id="{5C4E3059-15E5-21A7-9C69-974B12E4B2F8}"/>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58" name="Rectangle: Rounded Corners 57">
                <a:extLst>
                  <a:ext uri="{FF2B5EF4-FFF2-40B4-BE49-F238E27FC236}">
                    <a16:creationId xmlns:a16="http://schemas.microsoft.com/office/drawing/2014/main" id="{A2D462E0-91B5-85E3-1C8C-43903C845A5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59" name="Freeform: Shape 58">
                <a:extLst>
                  <a:ext uri="{FF2B5EF4-FFF2-40B4-BE49-F238E27FC236}">
                    <a16:creationId xmlns:a16="http://schemas.microsoft.com/office/drawing/2014/main" id="{B4C2AECD-9D17-65EE-9AE5-8CA962265F55}"/>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32" name="Rectangle: Rounded Corners 118">
              <a:extLst>
                <a:ext uri="{FF2B5EF4-FFF2-40B4-BE49-F238E27FC236}">
                  <a16:creationId xmlns:a16="http://schemas.microsoft.com/office/drawing/2014/main" id="{136D376E-7F5A-0737-AE26-D61F1BB20453}"/>
                </a:ext>
              </a:extLst>
            </p:cNvPr>
            <p:cNvSpPr/>
            <p:nvPr/>
          </p:nvSpPr>
          <p:spPr bwMode="auto">
            <a:xfrm>
              <a:off x="9910378" y="2913187"/>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75E95159-14E5-A41E-362A-4345A3C3B723}"/>
                </a:ext>
              </a:extLst>
            </p:cNvPr>
            <p:cNvSpPr txBox="1">
              <a:spLocks/>
            </p:cNvSpPr>
            <p:nvPr/>
          </p:nvSpPr>
          <p:spPr>
            <a:xfrm>
              <a:off x="9957085" y="2746090"/>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34" name="Rectangle: Rounded Corners 118">
              <a:extLst>
                <a:ext uri="{FF2B5EF4-FFF2-40B4-BE49-F238E27FC236}">
                  <a16:creationId xmlns:a16="http://schemas.microsoft.com/office/drawing/2014/main" id="{8EFCF893-D887-9470-51A2-A75DCD7A585C}"/>
                </a:ext>
              </a:extLst>
            </p:cNvPr>
            <p:cNvSpPr/>
            <p:nvPr/>
          </p:nvSpPr>
          <p:spPr bwMode="auto">
            <a:xfrm>
              <a:off x="9970943" y="3061190"/>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35" name="Connector: Elbow 34">
              <a:extLst>
                <a:ext uri="{FF2B5EF4-FFF2-40B4-BE49-F238E27FC236}">
                  <a16:creationId xmlns:a16="http://schemas.microsoft.com/office/drawing/2014/main" id="{B12B9D23-58CD-0124-F69B-61495E90B572}"/>
                </a:ext>
              </a:extLst>
            </p:cNvPr>
            <p:cNvCxnSpPr>
              <a:stCxn id="32" idx="1"/>
              <a:endCxn id="61" idx="3"/>
            </p:cNvCxnSpPr>
            <p:nvPr/>
          </p:nvCxnSpPr>
          <p:spPr>
            <a:xfrm rot="10800000">
              <a:off x="9626287" y="2899218"/>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0CA51DC-9EA3-DBFD-F321-83D66165F6EF}"/>
                </a:ext>
              </a:extLst>
            </p:cNvPr>
            <p:cNvCxnSpPr>
              <a:cxnSpLocks/>
              <a:stCxn id="32" idx="1"/>
              <a:endCxn id="58" idx="3"/>
            </p:cNvCxnSpPr>
            <p:nvPr/>
          </p:nvCxnSpPr>
          <p:spPr>
            <a:xfrm rot="10800000" flipV="1">
              <a:off x="9626287" y="3224119"/>
              <a:ext cx="284091" cy="326040"/>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D8246FC-CF87-36C8-7BA1-1CD4A461D301}"/>
                </a:ext>
              </a:extLst>
            </p:cNvPr>
            <p:cNvCxnSpPr>
              <a:cxnSpLocks/>
              <a:stCxn id="68" idx="3"/>
              <a:endCxn id="61" idx="1"/>
            </p:cNvCxnSpPr>
            <p:nvPr/>
          </p:nvCxnSpPr>
          <p:spPr>
            <a:xfrm flipV="1">
              <a:off x="8483018" y="2899217"/>
              <a:ext cx="715551" cy="16724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946911C-3442-39E6-4C2E-FF3BC1A0B0CA}"/>
                </a:ext>
              </a:extLst>
            </p:cNvPr>
            <p:cNvCxnSpPr>
              <a:cxnSpLocks/>
              <a:stCxn id="68" idx="3"/>
              <a:endCxn id="58" idx="1"/>
            </p:cNvCxnSpPr>
            <p:nvPr/>
          </p:nvCxnSpPr>
          <p:spPr>
            <a:xfrm>
              <a:off x="8483018" y="3066458"/>
              <a:ext cx="715551" cy="48370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C7E8308-9094-EEE8-01ED-886AC3FFB405}"/>
                </a:ext>
              </a:extLst>
            </p:cNvPr>
            <p:cNvGrpSpPr/>
            <p:nvPr/>
          </p:nvGrpSpPr>
          <p:grpSpPr>
            <a:xfrm>
              <a:off x="9198569" y="4431284"/>
              <a:ext cx="427717" cy="588845"/>
              <a:chOff x="8239617" y="2209145"/>
              <a:chExt cx="548640" cy="768087"/>
            </a:xfrm>
          </p:grpSpPr>
          <p:sp>
            <p:nvSpPr>
              <p:cNvPr id="54" name="Title 1">
                <a:extLst>
                  <a:ext uri="{FF2B5EF4-FFF2-40B4-BE49-F238E27FC236}">
                    <a16:creationId xmlns:a16="http://schemas.microsoft.com/office/drawing/2014/main" id="{A58D44D2-75EA-7BE2-C33D-0BAFDBF23924}"/>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55" name="Rectangle: Rounded Corners 54">
                <a:extLst>
                  <a:ext uri="{FF2B5EF4-FFF2-40B4-BE49-F238E27FC236}">
                    <a16:creationId xmlns:a16="http://schemas.microsoft.com/office/drawing/2014/main" id="{39F517D1-B163-DF13-07A2-DD174083E14C}"/>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56" name="Freeform: Shape 55">
                <a:extLst>
                  <a:ext uri="{FF2B5EF4-FFF2-40B4-BE49-F238E27FC236}">
                    <a16:creationId xmlns:a16="http://schemas.microsoft.com/office/drawing/2014/main" id="{494EE44C-C660-C511-0A33-D4124638FB3E}"/>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40" name="Rectangle: Rounded Corners 118">
              <a:extLst>
                <a:ext uri="{FF2B5EF4-FFF2-40B4-BE49-F238E27FC236}">
                  <a16:creationId xmlns:a16="http://schemas.microsoft.com/office/drawing/2014/main" id="{FC90C980-44A3-5FB3-7656-0847894C50BB}"/>
                </a:ext>
              </a:extLst>
            </p:cNvPr>
            <p:cNvSpPr/>
            <p:nvPr/>
          </p:nvSpPr>
          <p:spPr bwMode="auto">
            <a:xfrm>
              <a:off x="9910377" y="4823795"/>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1" name="Title 1">
              <a:extLst>
                <a:ext uri="{FF2B5EF4-FFF2-40B4-BE49-F238E27FC236}">
                  <a16:creationId xmlns:a16="http://schemas.microsoft.com/office/drawing/2014/main" id="{940BB1D9-56CB-C43C-EC31-065C0E55A9B9}"/>
                </a:ext>
              </a:extLst>
            </p:cNvPr>
            <p:cNvSpPr txBox="1">
              <a:spLocks/>
            </p:cNvSpPr>
            <p:nvPr/>
          </p:nvSpPr>
          <p:spPr>
            <a:xfrm>
              <a:off x="9957084" y="4656698"/>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42" name="Rectangle: Rounded Corners 118">
              <a:extLst>
                <a:ext uri="{FF2B5EF4-FFF2-40B4-BE49-F238E27FC236}">
                  <a16:creationId xmlns:a16="http://schemas.microsoft.com/office/drawing/2014/main" id="{4B61A1DA-88F1-52DE-1BCC-E84EA1E1919B}"/>
                </a:ext>
              </a:extLst>
            </p:cNvPr>
            <p:cNvSpPr/>
            <p:nvPr/>
          </p:nvSpPr>
          <p:spPr bwMode="auto">
            <a:xfrm>
              <a:off x="9970942" y="4971798"/>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3" name="Connector: Elbow 42">
              <a:extLst>
                <a:ext uri="{FF2B5EF4-FFF2-40B4-BE49-F238E27FC236}">
                  <a16:creationId xmlns:a16="http://schemas.microsoft.com/office/drawing/2014/main" id="{7338EDA4-26EE-D44E-AA75-520A99025EC0}"/>
                </a:ext>
              </a:extLst>
            </p:cNvPr>
            <p:cNvCxnSpPr>
              <a:stCxn id="40" idx="1"/>
              <a:endCxn id="55" idx="3"/>
            </p:cNvCxnSpPr>
            <p:nvPr/>
          </p:nvCxnSpPr>
          <p:spPr>
            <a:xfrm rot="10800000">
              <a:off x="9626287" y="4809826"/>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47570D3-715A-280B-26F1-B5B50B8DD330}"/>
                </a:ext>
              </a:extLst>
            </p:cNvPr>
            <p:cNvCxnSpPr>
              <a:cxnSpLocks/>
            </p:cNvCxnSpPr>
            <p:nvPr/>
          </p:nvCxnSpPr>
          <p:spPr>
            <a:xfrm>
              <a:off x="6450613" y="4765542"/>
              <a:ext cx="3755973" cy="53211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523168D-526A-2D36-2FDB-798E04D1AE3B}"/>
                </a:ext>
              </a:extLst>
            </p:cNvPr>
            <p:cNvCxnSpPr>
              <a:cxnSpLocks/>
              <a:stCxn id="68" idx="3"/>
              <a:endCxn id="55" idx="1"/>
            </p:cNvCxnSpPr>
            <p:nvPr/>
          </p:nvCxnSpPr>
          <p:spPr>
            <a:xfrm>
              <a:off x="8483018" y="3066458"/>
              <a:ext cx="715551" cy="17433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B97C440-C0A7-AE0F-13C9-24BF28099E14}"/>
                </a:ext>
              </a:extLst>
            </p:cNvPr>
            <p:cNvCxnSpPr>
              <a:cxnSpLocks/>
            </p:cNvCxnSpPr>
            <p:nvPr/>
          </p:nvCxnSpPr>
          <p:spPr>
            <a:xfrm flipV="1">
              <a:off x="6450613" y="4003407"/>
              <a:ext cx="3754491" cy="758684"/>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959284-D19B-7B36-2A47-289E6A0A80D8}"/>
                </a:ext>
              </a:extLst>
            </p:cNvPr>
            <p:cNvCxnSpPr>
              <a:cxnSpLocks/>
              <a:stCxn id="34" idx="2"/>
            </p:cNvCxnSpPr>
            <p:nvPr/>
          </p:nvCxnSpPr>
          <p:spPr>
            <a:xfrm flipH="1">
              <a:off x="10205103" y="3387048"/>
              <a:ext cx="1483" cy="616359"/>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5D765C1-94D3-A4C2-2016-B4E5C023A119}"/>
                </a:ext>
              </a:extLst>
            </p:cNvPr>
            <p:cNvSpPr txBox="1"/>
            <p:nvPr/>
          </p:nvSpPr>
          <p:spPr>
            <a:xfrm>
              <a:off x="10857546" y="4493172"/>
              <a:ext cx="1047759" cy="489365"/>
            </a:xfrm>
            <a:prstGeom prst="rect">
              <a:avLst/>
            </a:prstGeom>
            <a:noFill/>
          </p:spPr>
          <p:txBody>
            <a:bodyPr wrap="square" lIns="0" tIns="146304" rIns="0" bIns="146304" rtlCol="0">
              <a:spAutoFit/>
            </a:bodyPr>
            <a:lstStyle/>
            <a:p>
              <a:pPr>
                <a:lnSpc>
                  <a:spcPct val="90000"/>
                </a:lnSpc>
                <a:spcAft>
                  <a:spcPts val="600"/>
                </a:spcAft>
              </a:pPr>
              <a:r>
                <a:rPr lang="en-US" sz="700">
                  <a:solidFill>
                    <a:srgbClr val="000000"/>
                  </a:solidFill>
                </a:rPr>
                <a:t>Collects metrics from all containers on the node</a:t>
              </a:r>
            </a:p>
          </p:txBody>
        </p:sp>
        <p:cxnSp>
          <p:nvCxnSpPr>
            <p:cNvPr id="49" name="Straight Connector 48">
              <a:extLst>
                <a:ext uri="{FF2B5EF4-FFF2-40B4-BE49-F238E27FC236}">
                  <a16:creationId xmlns:a16="http://schemas.microsoft.com/office/drawing/2014/main" id="{ABB490C2-DDA5-5978-84E3-E3F1894D3756}"/>
                </a:ext>
              </a:extLst>
            </p:cNvPr>
            <p:cNvCxnSpPr>
              <a:cxnSpLocks/>
            </p:cNvCxnSpPr>
            <p:nvPr/>
          </p:nvCxnSpPr>
          <p:spPr>
            <a:xfrm>
              <a:off x="10442338" y="4712609"/>
              <a:ext cx="3511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BC05487-3A21-7A0B-055E-27F46A0A5DC4}"/>
                </a:ext>
              </a:extLst>
            </p:cNvPr>
            <p:cNvSpPr/>
            <p:nvPr/>
          </p:nvSpPr>
          <p:spPr bwMode="auto">
            <a:xfrm>
              <a:off x="5099767" y="39343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EE8FC207-C21D-8C40-734F-69A18206E473}"/>
                </a:ext>
              </a:extLst>
            </p:cNvPr>
            <p:cNvSpPr/>
            <p:nvPr/>
          </p:nvSpPr>
          <p:spPr bwMode="auto">
            <a:xfrm>
              <a:off x="5091672" y="20579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2" name="Oval 51">
              <a:extLst>
                <a:ext uri="{FF2B5EF4-FFF2-40B4-BE49-F238E27FC236}">
                  <a16:creationId xmlns:a16="http://schemas.microsoft.com/office/drawing/2014/main" id="{B8501286-DCCA-FA67-B420-92838251DE83}"/>
                </a:ext>
              </a:extLst>
            </p:cNvPr>
            <p:cNvSpPr/>
            <p:nvPr/>
          </p:nvSpPr>
          <p:spPr bwMode="auto">
            <a:xfrm>
              <a:off x="5913876" y="25691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3" name="Oval 52">
              <a:extLst>
                <a:ext uri="{FF2B5EF4-FFF2-40B4-BE49-F238E27FC236}">
                  <a16:creationId xmlns:a16="http://schemas.microsoft.com/office/drawing/2014/main" id="{7A489E6D-05B3-8F52-5BA1-016C7EC6BAAA}"/>
                </a:ext>
              </a:extLst>
            </p:cNvPr>
            <p:cNvSpPr/>
            <p:nvPr/>
          </p:nvSpPr>
          <p:spPr bwMode="auto">
            <a:xfrm>
              <a:off x="7384914" y="293148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029117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Cluster </a:t>
            </a:r>
            <a:r>
              <a:rPr lang="en-US" dirty="0" err="1">
                <a:solidFill>
                  <a:schemeClr val="accent1"/>
                </a:solidFill>
              </a:rPr>
              <a:t>AutoScaler</a:t>
            </a:r>
            <a:r>
              <a:rPr lang="en-US" dirty="0">
                <a:solidFill>
                  <a:schemeClr val="accent1"/>
                </a:solidFill>
              </a:rPr>
              <a:t> ( Built-in)</a:t>
            </a:r>
          </a:p>
        </p:txBody>
      </p:sp>
      <p:sp>
        <p:nvSpPr>
          <p:cNvPr id="8" name="Rectangle 7">
            <a:extLst>
              <a:ext uri="{FF2B5EF4-FFF2-40B4-BE49-F238E27FC236}">
                <a16:creationId xmlns:a16="http://schemas.microsoft.com/office/drawing/2014/main" id="{564F3739-7835-8F41-3738-CEB70C30F406}"/>
              </a:ext>
            </a:extLst>
          </p:cNvPr>
          <p:cNvSpPr/>
          <p:nvPr/>
        </p:nvSpPr>
        <p:spPr>
          <a:xfrm>
            <a:off x="465138" y="1054347"/>
            <a:ext cx="11438147" cy="830997"/>
          </a:xfrm>
          <a:prstGeom prst="rect">
            <a:avLst/>
          </a:prstGeom>
        </p:spPr>
        <p:txBody>
          <a:bodyPr wrap="square" lIns="0">
            <a:spAutoFit/>
          </a:bodyPr>
          <a:lstStyle/>
          <a:p>
            <a:r>
              <a:rPr lang="en-US" sz="1600" i="1" dirty="0"/>
              <a:t>The cluster </a:t>
            </a:r>
            <a:r>
              <a:rPr lang="en-US" sz="1600" i="1" dirty="0" err="1"/>
              <a:t>autoscaler</a:t>
            </a:r>
            <a:r>
              <a:rPr lang="en-US" sz="1600" i="1" dirty="0"/>
              <a:t> watches for pods that can't be scheduled on nodes because of resource constraints. The cluster then automatically increases the number of nodes.</a:t>
            </a:r>
          </a:p>
          <a:p>
            <a:endParaRPr lang="en-US" sz="1600" i="1" dirty="0"/>
          </a:p>
        </p:txBody>
      </p:sp>
      <p:sp>
        <p:nvSpPr>
          <p:cNvPr id="2" name="Title 16">
            <a:extLst>
              <a:ext uri="{FF2B5EF4-FFF2-40B4-BE49-F238E27FC236}">
                <a16:creationId xmlns:a16="http://schemas.microsoft.com/office/drawing/2014/main" id="{5AC84D97-AF8B-C06C-E30F-573989D6A8D7}"/>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͏HPA obtains resource metrics and compares them to user-specified threshold</a:t>
            </a:r>
          </a:p>
        </p:txBody>
      </p:sp>
      <p:sp>
        <p:nvSpPr>
          <p:cNvPr id="3" name="Title 16">
            <a:extLst>
              <a:ext uri="{FF2B5EF4-FFF2-40B4-BE49-F238E27FC236}">
                <a16:creationId xmlns:a16="http://schemas.microsoft.com/office/drawing/2014/main" id="{AED6131B-A53D-C6AC-CE39-87BF0E9E3FDA}"/>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5" name="Title 16">
            <a:extLst>
              <a:ext uri="{FF2B5EF4-FFF2-40B4-BE49-F238E27FC236}">
                <a16:creationId xmlns:a16="http://schemas.microsoft.com/office/drawing/2014/main" id="{629DECB2-9E11-46A3-999F-5D3E04971323}"/>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6" name="Title 16">
            <a:extLst>
              <a:ext uri="{FF2B5EF4-FFF2-40B4-BE49-F238E27FC236}">
                <a16:creationId xmlns:a16="http://schemas.microsoft.com/office/drawing/2014/main" id="{DB59DC7A-B72F-0526-60AA-166BB6CA6A7B}"/>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7" name="Group 6" descr="cluster autoscaler visual">
            <a:extLst>
              <a:ext uri="{FF2B5EF4-FFF2-40B4-BE49-F238E27FC236}">
                <a16:creationId xmlns:a16="http://schemas.microsoft.com/office/drawing/2014/main" id="{3DC67019-F23F-9C07-4C4A-1BCFA9FB58DF}"/>
              </a:ext>
            </a:extLst>
          </p:cNvPr>
          <p:cNvGrpSpPr/>
          <p:nvPr/>
        </p:nvGrpSpPr>
        <p:grpSpPr>
          <a:xfrm>
            <a:off x="4649758" y="1885344"/>
            <a:ext cx="6237231" cy="4182448"/>
            <a:chOff x="5023831" y="1927613"/>
            <a:chExt cx="6237231" cy="4182448"/>
          </a:xfrm>
        </p:grpSpPr>
        <p:sp>
          <p:nvSpPr>
            <p:cNvPr id="80" name="TextBox 79">
              <a:extLst>
                <a:ext uri="{FF2B5EF4-FFF2-40B4-BE49-F238E27FC236}">
                  <a16:creationId xmlns:a16="http://schemas.microsoft.com/office/drawing/2014/main" id="{FEE5B100-BED0-6F36-0C54-2784F172D7B4}"/>
                </a:ext>
              </a:extLst>
            </p:cNvPr>
            <p:cNvSpPr txBox="1"/>
            <p:nvPr/>
          </p:nvSpPr>
          <p:spPr>
            <a:xfrm>
              <a:off x="5775977" y="2747292"/>
              <a:ext cx="1353671"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Additional</a:t>
              </a:r>
              <a:br>
                <a:rPr lang="en-US" sz="1000">
                  <a:solidFill>
                    <a:srgbClr val="000000"/>
                  </a:solidFill>
                </a:rPr>
              </a:br>
              <a:r>
                <a:rPr lang="en-US" sz="1000">
                  <a:solidFill>
                    <a:srgbClr val="000000"/>
                  </a:solidFill>
                </a:rPr>
                <a:t>nodes needed</a:t>
              </a:r>
            </a:p>
          </p:txBody>
        </p:sp>
        <p:sp>
          <p:nvSpPr>
            <p:cNvPr id="81" name="TextBox 80">
              <a:extLst>
                <a:ext uri="{FF2B5EF4-FFF2-40B4-BE49-F238E27FC236}">
                  <a16:creationId xmlns:a16="http://schemas.microsoft.com/office/drawing/2014/main" id="{8717D6A9-E3A0-80F4-A712-EE5062D31869}"/>
                </a:ext>
              </a:extLst>
            </p:cNvPr>
            <p:cNvSpPr txBox="1"/>
            <p:nvPr/>
          </p:nvSpPr>
          <p:spPr>
            <a:xfrm>
              <a:off x="7972649" y="2747292"/>
              <a:ext cx="1156447"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Pods are in</a:t>
              </a:r>
              <a:br>
                <a:rPr lang="en-US" sz="1000">
                  <a:solidFill>
                    <a:srgbClr val="000000"/>
                  </a:solidFill>
                </a:rPr>
              </a:br>
              <a:r>
                <a:rPr lang="en-US" sz="1000">
                  <a:solidFill>
                    <a:srgbClr val="000000"/>
                  </a:solidFill>
                </a:rPr>
                <a:t>pending state</a:t>
              </a:r>
            </a:p>
          </p:txBody>
        </p:sp>
        <p:grpSp>
          <p:nvGrpSpPr>
            <p:cNvPr id="82" name="Group 81">
              <a:extLst>
                <a:ext uri="{FF2B5EF4-FFF2-40B4-BE49-F238E27FC236}">
                  <a16:creationId xmlns:a16="http://schemas.microsoft.com/office/drawing/2014/main" id="{CAB04943-E773-D92C-2C62-F21505F61820}"/>
                </a:ext>
              </a:extLst>
            </p:cNvPr>
            <p:cNvGrpSpPr/>
            <p:nvPr/>
          </p:nvGrpSpPr>
          <p:grpSpPr>
            <a:xfrm>
              <a:off x="9005542" y="2112279"/>
              <a:ext cx="1188720" cy="1073271"/>
              <a:chOff x="7453422" y="2641009"/>
              <a:chExt cx="1188720" cy="1073271"/>
            </a:xfrm>
          </p:grpSpPr>
          <p:sp>
            <p:nvSpPr>
              <p:cNvPr id="130" name="Rectangle: Rounded Corners 118">
                <a:extLst>
                  <a:ext uri="{FF2B5EF4-FFF2-40B4-BE49-F238E27FC236}">
                    <a16:creationId xmlns:a16="http://schemas.microsoft.com/office/drawing/2014/main" id="{66A1EED2-D3B9-424D-F748-9BDB9429C740}"/>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87C70687-3904-4D74-E9DA-AE692D293917}"/>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Freeform: Shape 131">
                <a:extLst>
                  <a:ext uri="{FF2B5EF4-FFF2-40B4-BE49-F238E27FC236}">
                    <a16:creationId xmlns:a16="http://schemas.microsoft.com/office/drawing/2014/main" id="{AB524A81-7BBE-3CC5-8D08-392C43E7750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83" name="Group 82">
              <a:extLst>
                <a:ext uri="{FF2B5EF4-FFF2-40B4-BE49-F238E27FC236}">
                  <a16:creationId xmlns:a16="http://schemas.microsoft.com/office/drawing/2014/main" id="{0521E7DF-3622-F492-CF69-6753DDCEAA7D}"/>
                </a:ext>
              </a:extLst>
            </p:cNvPr>
            <p:cNvGrpSpPr/>
            <p:nvPr/>
          </p:nvGrpSpPr>
          <p:grpSpPr>
            <a:xfrm>
              <a:off x="10072342" y="2112279"/>
              <a:ext cx="1188720" cy="1073271"/>
              <a:chOff x="7453422" y="2641009"/>
              <a:chExt cx="1188720" cy="1073271"/>
            </a:xfrm>
          </p:grpSpPr>
          <p:sp>
            <p:nvSpPr>
              <p:cNvPr id="127" name="Rectangle: Rounded Corners 118">
                <a:extLst>
                  <a:ext uri="{FF2B5EF4-FFF2-40B4-BE49-F238E27FC236}">
                    <a16:creationId xmlns:a16="http://schemas.microsoft.com/office/drawing/2014/main" id="{18AC9799-90C0-235E-AA27-FDA98AAE386C}"/>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F31CD016-6A87-6D4B-D93A-2BEB082AFAAE}"/>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29" name="Freeform: Shape 128">
                <a:extLst>
                  <a:ext uri="{FF2B5EF4-FFF2-40B4-BE49-F238E27FC236}">
                    <a16:creationId xmlns:a16="http://schemas.microsoft.com/office/drawing/2014/main" id="{1AB08AA6-B1B8-5488-FC1F-D33AABD0D4DA}"/>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84" name="Rectangle: Rounded Corners 83">
              <a:extLst>
                <a:ext uri="{FF2B5EF4-FFF2-40B4-BE49-F238E27FC236}">
                  <a16:creationId xmlns:a16="http://schemas.microsoft.com/office/drawing/2014/main" id="{A6D2781D-11EB-0204-3B54-4658C9169EE8}"/>
                </a:ext>
              </a:extLst>
            </p:cNvPr>
            <p:cNvSpPr/>
            <p:nvPr/>
          </p:nvSpPr>
          <p:spPr bwMode="auto">
            <a:xfrm>
              <a:off x="6153300" y="4250774"/>
              <a:ext cx="4091097" cy="185928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85" name="Rectangle: Rounded Corners 118">
              <a:extLst>
                <a:ext uri="{FF2B5EF4-FFF2-40B4-BE49-F238E27FC236}">
                  <a16:creationId xmlns:a16="http://schemas.microsoft.com/office/drawing/2014/main" id="{D9E4A586-01A1-447E-4A83-98D7E97506BA}"/>
                </a:ext>
              </a:extLst>
            </p:cNvPr>
            <p:cNvSpPr/>
            <p:nvPr/>
          </p:nvSpPr>
          <p:spPr bwMode="auto">
            <a:xfrm>
              <a:off x="8300603"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86" name="Title 1">
              <a:extLst>
                <a:ext uri="{FF2B5EF4-FFF2-40B4-BE49-F238E27FC236}">
                  <a16:creationId xmlns:a16="http://schemas.microsoft.com/office/drawing/2014/main" id="{F174C581-55EB-318D-8902-01E25E5B89D6}"/>
                </a:ext>
              </a:extLst>
            </p:cNvPr>
            <p:cNvSpPr txBox="1">
              <a:spLocks/>
            </p:cNvSpPr>
            <p:nvPr/>
          </p:nvSpPr>
          <p:spPr>
            <a:xfrm>
              <a:off x="8300603"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87" name="Group 86">
              <a:extLst>
                <a:ext uri="{FF2B5EF4-FFF2-40B4-BE49-F238E27FC236}">
                  <a16:creationId xmlns:a16="http://schemas.microsoft.com/office/drawing/2014/main" id="{19C4E98D-997E-D8CE-D06E-5D7C923EF14D}"/>
                </a:ext>
              </a:extLst>
            </p:cNvPr>
            <p:cNvGrpSpPr/>
            <p:nvPr/>
          </p:nvGrpSpPr>
          <p:grpSpPr>
            <a:xfrm>
              <a:off x="8538611" y="4881804"/>
              <a:ext cx="548640" cy="781462"/>
              <a:chOff x="7325455" y="2089926"/>
              <a:chExt cx="548640" cy="781462"/>
            </a:xfrm>
          </p:grpSpPr>
          <p:sp>
            <p:nvSpPr>
              <p:cNvPr id="124" name="Title 1">
                <a:extLst>
                  <a:ext uri="{FF2B5EF4-FFF2-40B4-BE49-F238E27FC236}">
                    <a16:creationId xmlns:a16="http://schemas.microsoft.com/office/drawing/2014/main" id="{E523D790-2303-8927-3832-F2763782E07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25" name="Rectangle: Rounded Corners 124">
                <a:extLst>
                  <a:ext uri="{FF2B5EF4-FFF2-40B4-BE49-F238E27FC236}">
                    <a16:creationId xmlns:a16="http://schemas.microsoft.com/office/drawing/2014/main" id="{B3ACDB50-55D7-FDCB-78BA-ED5F29AE3A26}"/>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6" name="Freeform: Shape 125">
                <a:extLst>
                  <a:ext uri="{FF2B5EF4-FFF2-40B4-BE49-F238E27FC236}">
                    <a16:creationId xmlns:a16="http://schemas.microsoft.com/office/drawing/2014/main" id="{5B5DAE6C-DBD4-3ECF-7883-A3106D148A8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88" name="Group 87">
              <a:extLst>
                <a:ext uri="{FF2B5EF4-FFF2-40B4-BE49-F238E27FC236}">
                  <a16:creationId xmlns:a16="http://schemas.microsoft.com/office/drawing/2014/main" id="{3CF1C7B0-6C91-53F4-F44B-3AAF8A220534}"/>
                </a:ext>
              </a:extLst>
            </p:cNvPr>
            <p:cNvGrpSpPr/>
            <p:nvPr/>
          </p:nvGrpSpPr>
          <p:grpSpPr>
            <a:xfrm>
              <a:off x="9255788" y="4881804"/>
              <a:ext cx="548640" cy="781462"/>
              <a:chOff x="7325455" y="2089926"/>
              <a:chExt cx="548640" cy="781462"/>
            </a:xfrm>
          </p:grpSpPr>
          <p:sp>
            <p:nvSpPr>
              <p:cNvPr id="121" name="Title 1">
                <a:extLst>
                  <a:ext uri="{FF2B5EF4-FFF2-40B4-BE49-F238E27FC236}">
                    <a16:creationId xmlns:a16="http://schemas.microsoft.com/office/drawing/2014/main" id="{33B3D7A3-8C1A-ED0D-868C-55A35D8B50EB}"/>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22" name="Rectangle: Rounded Corners 121">
                <a:extLst>
                  <a:ext uri="{FF2B5EF4-FFF2-40B4-BE49-F238E27FC236}">
                    <a16:creationId xmlns:a16="http://schemas.microsoft.com/office/drawing/2014/main" id="{1277D658-62C9-C79B-A4EE-AA5F3B02B65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3" name="Freeform: Shape 122">
                <a:extLst>
                  <a:ext uri="{FF2B5EF4-FFF2-40B4-BE49-F238E27FC236}">
                    <a16:creationId xmlns:a16="http://schemas.microsoft.com/office/drawing/2014/main" id="{6195EC0E-1863-11AC-538D-80AF1A3ED8D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89" name="Rectangle: Rounded Corners 118">
              <a:extLst>
                <a:ext uri="{FF2B5EF4-FFF2-40B4-BE49-F238E27FC236}">
                  <a16:creationId xmlns:a16="http://schemas.microsoft.com/office/drawing/2014/main" id="{D91E67C7-6E68-DD4B-E5D9-B88A20D36218}"/>
                </a:ext>
              </a:extLst>
            </p:cNvPr>
            <p:cNvSpPr/>
            <p:nvPr/>
          </p:nvSpPr>
          <p:spPr bwMode="auto">
            <a:xfrm>
              <a:off x="6355262"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90" name="Title 1">
              <a:extLst>
                <a:ext uri="{FF2B5EF4-FFF2-40B4-BE49-F238E27FC236}">
                  <a16:creationId xmlns:a16="http://schemas.microsoft.com/office/drawing/2014/main" id="{0D10720B-6659-1C79-38D5-689ABE04E954}"/>
                </a:ext>
              </a:extLst>
            </p:cNvPr>
            <p:cNvSpPr txBox="1">
              <a:spLocks/>
            </p:cNvSpPr>
            <p:nvPr/>
          </p:nvSpPr>
          <p:spPr>
            <a:xfrm>
              <a:off x="6355262"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1" name="Group 90">
              <a:extLst>
                <a:ext uri="{FF2B5EF4-FFF2-40B4-BE49-F238E27FC236}">
                  <a16:creationId xmlns:a16="http://schemas.microsoft.com/office/drawing/2014/main" id="{7DBB3B4F-472D-8A08-AF2D-F4D285C17B93}"/>
                </a:ext>
              </a:extLst>
            </p:cNvPr>
            <p:cNvGrpSpPr/>
            <p:nvPr/>
          </p:nvGrpSpPr>
          <p:grpSpPr>
            <a:xfrm>
              <a:off x="6593270" y="4881804"/>
              <a:ext cx="548640" cy="781462"/>
              <a:chOff x="7325455" y="2089926"/>
              <a:chExt cx="548640" cy="781462"/>
            </a:xfrm>
          </p:grpSpPr>
          <p:sp>
            <p:nvSpPr>
              <p:cNvPr id="118" name="Title 1">
                <a:extLst>
                  <a:ext uri="{FF2B5EF4-FFF2-40B4-BE49-F238E27FC236}">
                    <a16:creationId xmlns:a16="http://schemas.microsoft.com/office/drawing/2014/main" id="{740EABEE-921F-5486-DFDF-516D6C1C5E5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19" name="Rectangle: Rounded Corners 118">
                <a:extLst>
                  <a:ext uri="{FF2B5EF4-FFF2-40B4-BE49-F238E27FC236}">
                    <a16:creationId xmlns:a16="http://schemas.microsoft.com/office/drawing/2014/main" id="{2D5E4142-8ADE-C668-F188-1602C5122DA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0" name="Freeform: Shape 119">
                <a:extLst>
                  <a:ext uri="{FF2B5EF4-FFF2-40B4-BE49-F238E27FC236}">
                    <a16:creationId xmlns:a16="http://schemas.microsoft.com/office/drawing/2014/main" id="{067641A1-566D-E4A2-500A-EC59EDC1B85C}"/>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92" name="Group 91">
              <a:extLst>
                <a:ext uri="{FF2B5EF4-FFF2-40B4-BE49-F238E27FC236}">
                  <a16:creationId xmlns:a16="http://schemas.microsoft.com/office/drawing/2014/main" id="{CDB1A14B-68EB-44FC-092E-B03E66122CC3}"/>
                </a:ext>
              </a:extLst>
            </p:cNvPr>
            <p:cNvGrpSpPr/>
            <p:nvPr/>
          </p:nvGrpSpPr>
          <p:grpSpPr>
            <a:xfrm>
              <a:off x="7310447" y="4881804"/>
              <a:ext cx="548640" cy="781462"/>
              <a:chOff x="7325455" y="2089926"/>
              <a:chExt cx="548640" cy="781462"/>
            </a:xfrm>
          </p:grpSpPr>
          <p:sp>
            <p:nvSpPr>
              <p:cNvPr id="115" name="Title 1">
                <a:extLst>
                  <a:ext uri="{FF2B5EF4-FFF2-40B4-BE49-F238E27FC236}">
                    <a16:creationId xmlns:a16="http://schemas.microsoft.com/office/drawing/2014/main" id="{7A838A00-880E-433A-8CD7-EBD50552B753}"/>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16" name="Rectangle: Rounded Corners 115">
                <a:extLst>
                  <a:ext uri="{FF2B5EF4-FFF2-40B4-BE49-F238E27FC236}">
                    <a16:creationId xmlns:a16="http://schemas.microsoft.com/office/drawing/2014/main" id="{181A1596-7643-AC02-74CA-4B39D1C4E7CA}"/>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7" name="Freeform: Shape 116">
                <a:extLst>
                  <a:ext uri="{FF2B5EF4-FFF2-40B4-BE49-F238E27FC236}">
                    <a16:creationId xmlns:a16="http://schemas.microsoft.com/office/drawing/2014/main" id="{720A5ABC-14EA-6605-67AD-ADE83C8774D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93" name="Title 1">
              <a:extLst>
                <a:ext uri="{FF2B5EF4-FFF2-40B4-BE49-F238E27FC236}">
                  <a16:creationId xmlns:a16="http://schemas.microsoft.com/office/drawing/2014/main" id="{D2EBBE01-8DC5-6B64-3C86-2C96E2015EDB}"/>
                </a:ext>
              </a:extLst>
            </p:cNvPr>
            <p:cNvSpPr txBox="1">
              <a:spLocks/>
            </p:cNvSpPr>
            <p:nvPr/>
          </p:nvSpPr>
          <p:spPr>
            <a:xfrm>
              <a:off x="6153300" y="3994670"/>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94" name="Group 93">
              <a:extLst>
                <a:ext uri="{FF2B5EF4-FFF2-40B4-BE49-F238E27FC236}">
                  <a16:creationId xmlns:a16="http://schemas.microsoft.com/office/drawing/2014/main" id="{F54E71D4-D3E1-EFD1-7F88-363B8DE188C8}"/>
                </a:ext>
              </a:extLst>
            </p:cNvPr>
            <p:cNvGrpSpPr/>
            <p:nvPr/>
          </p:nvGrpSpPr>
          <p:grpSpPr>
            <a:xfrm>
              <a:off x="6907483" y="1927613"/>
              <a:ext cx="1188720" cy="1257937"/>
              <a:chOff x="4013536" y="1962857"/>
              <a:chExt cx="1188720" cy="1257937"/>
            </a:xfrm>
          </p:grpSpPr>
          <p:sp>
            <p:nvSpPr>
              <p:cNvPr id="112" name="Rectangle: Rounded Corners 118">
                <a:extLst>
                  <a:ext uri="{FF2B5EF4-FFF2-40B4-BE49-F238E27FC236}">
                    <a16:creationId xmlns:a16="http://schemas.microsoft.com/office/drawing/2014/main" id="{D9B8C354-665F-1D89-6198-A67CEE9CFB4F}"/>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C503E17F-B511-24C6-1B49-461CCF0EBDFD}"/>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4" name="MiniExpand_E93A" title="Icon of a rectangle on the lower-left inside a larger rectangle with an arrow pointed to the upper-right corner">
                <a:extLst>
                  <a:ext uri="{FF2B5EF4-FFF2-40B4-BE49-F238E27FC236}">
                    <a16:creationId xmlns:a16="http://schemas.microsoft.com/office/drawing/2014/main" id="{951A3728-FC6A-7D3B-D0BF-98BB748927B7}"/>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95" name="Group 94">
              <a:extLst>
                <a:ext uri="{FF2B5EF4-FFF2-40B4-BE49-F238E27FC236}">
                  <a16:creationId xmlns:a16="http://schemas.microsoft.com/office/drawing/2014/main" id="{344928E1-5C31-4D31-FCDB-E35B1208B8D3}"/>
                </a:ext>
              </a:extLst>
            </p:cNvPr>
            <p:cNvGrpSpPr/>
            <p:nvPr/>
          </p:nvGrpSpPr>
          <p:grpSpPr>
            <a:xfrm>
              <a:off x="5023831" y="2112279"/>
              <a:ext cx="759905" cy="1073271"/>
              <a:chOff x="5469556" y="1842723"/>
              <a:chExt cx="759905" cy="1073271"/>
            </a:xfrm>
          </p:grpSpPr>
          <p:grpSp>
            <p:nvGrpSpPr>
              <p:cNvPr id="107" name="Group 106">
                <a:extLst>
                  <a:ext uri="{FF2B5EF4-FFF2-40B4-BE49-F238E27FC236}">
                    <a16:creationId xmlns:a16="http://schemas.microsoft.com/office/drawing/2014/main" id="{BD20CE80-063B-6EF4-50A7-AB3B4FEE3555}"/>
                  </a:ext>
                </a:extLst>
              </p:cNvPr>
              <p:cNvGrpSpPr/>
              <p:nvPr/>
            </p:nvGrpSpPr>
            <p:grpSpPr>
              <a:xfrm>
                <a:off x="5583235" y="2304187"/>
                <a:ext cx="532546" cy="412457"/>
                <a:chOff x="9162785" y="2570190"/>
                <a:chExt cx="1668463" cy="1292226"/>
              </a:xfrm>
            </p:grpSpPr>
            <p:sp>
              <p:nvSpPr>
                <p:cNvPr id="110" name="Freeform 5">
                  <a:extLst>
                    <a:ext uri="{FF2B5EF4-FFF2-40B4-BE49-F238E27FC236}">
                      <a16:creationId xmlns:a16="http://schemas.microsoft.com/office/drawing/2014/main" id="{1C4E8B54-57BF-38A0-0D69-CCF6687AC900}"/>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6">
                  <a:extLst>
                    <a:ext uri="{FF2B5EF4-FFF2-40B4-BE49-F238E27FC236}">
                      <a16:creationId xmlns:a16="http://schemas.microsoft.com/office/drawing/2014/main" id="{27E27421-85FC-B6A5-4622-DBFF45692E18}"/>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Rounded Corners 118">
                <a:extLst>
                  <a:ext uri="{FF2B5EF4-FFF2-40B4-BE49-F238E27FC236}">
                    <a16:creationId xmlns:a16="http://schemas.microsoft.com/office/drawing/2014/main" id="{6AD97CC2-8EEC-800A-7245-766118EC07D7}"/>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9" name="Title 1">
                <a:extLst>
                  <a:ext uri="{FF2B5EF4-FFF2-40B4-BE49-F238E27FC236}">
                    <a16:creationId xmlns:a16="http://schemas.microsoft.com/office/drawing/2014/main" id="{1F22B9FD-E2C1-DA1A-01BD-60BB00307C4A}"/>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p:txBody>
          </p:sp>
        </p:grpSp>
        <p:sp>
          <p:nvSpPr>
            <p:cNvPr id="96" name="Right Bracket 95">
              <a:extLst>
                <a:ext uri="{FF2B5EF4-FFF2-40B4-BE49-F238E27FC236}">
                  <a16:creationId xmlns:a16="http://schemas.microsoft.com/office/drawing/2014/main" id="{DA12831B-F383-BCEF-7F0A-B1005AD7EC57}"/>
                </a:ext>
              </a:extLst>
            </p:cNvPr>
            <p:cNvSpPr/>
            <p:nvPr/>
          </p:nvSpPr>
          <p:spPr>
            <a:xfrm rot="5400000">
              <a:off x="10078438" y="2324447"/>
              <a:ext cx="109728" cy="219456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96B2FAAB-E6C1-BDD9-AB8E-3D8E2989C381}"/>
                </a:ext>
              </a:extLst>
            </p:cNvPr>
            <p:cNvCxnSpPr>
              <a:cxnSpLocks/>
              <a:endCxn id="112" idx="3"/>
            </p:cNvCxnSpPr>
            <p:nvPr/>
          </p:nvCxnSpPr>
          <p:spPr>
            <a:xfrm flipH="1">
              <a:off x="7881796" y="2779972"/>
              <a:ext cx="13381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1675070-E3DF-7F71-3449-75F45372FE2D}"/>
                </a:ext>
              </a:extLst>
            </p:cNvPr>
            <p:cNvCxnSpPr>
              <a:cxnSpLocks/>
              <a:stCxn id="112" idx="1"/>
              <a:endCxn id="108" idx="3"/>
            </p:cNvCxnSpPr>
            <p:nvPr/>
          </p:nvCxnSpPr>
          <p:spPr>
            <a:xfrm flipH="1">
              <a:off x="5783736" y="2779972"/>
              <a:ext cx="133815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F10B6C3B-D721-0263-E5FE-A77C77461BE4}"/>
                </a:ext>
              </a:extLst>
            </p:cNvPr>
            <p:cNvCxnSpPr>
              <a:cxnSpLocks/>
            </p:cNvCxnSpPr>
            <p:nvPr/>
          </p:nvCxnSpPr>
          <p:spPr>
            <a:xfrm rot="16200000" flipH="1" flipV="1">
              <a:off x="9143166" y="3739893"/>
              <a:ext cx="1258127" cy="73152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9E3A3AC-735E-5E42-5D98-1683380539F5}"/>
                </a:ext>
              </a:extLst>
            </p:cNvPr>
            <p:cNvCxnSpPr>
              <a:cxnSpLocks/>
            </p:cNvCxnSpPr>
            <p:nvPr/>
          </p:nvCxnSpPr>
          <p:spPr>
            <a:xfrm rot="16200000" flipH="1">
              <a:off x="6412280" y="2177053"/>
              <a:ext cx="1549168" cy="3566160"/>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B94118CF-53E3-B1C2-88C1-3967EFB4C421}"/>
                </a:ext>
              </a:extLst>
            </p:cNvPr>
            <p:cNvSpPr/>
            <p:nvPr/>
          </p:nvSpPr>
          <p:spPr bwMode="auto">
            <a:xfrm>
              <a:off x="8413712"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2" name="Oval 101">
              <a:extLst>
                <a:ext uri="{FF2B5EF4-FFF2-40B4-BE49-F238E27FC236}">
                  <a16:creationId xmlns:a16="http://schemas.microsoft.com/office/drawing/2014/main" id="{831475EA-49F9-CFF4-9687-612512BEF937}"/>
                </a:ext>
              </a:extLst>
            </p:cNvPr>
            <p:cNvSpPr/>
            <p:nvPr/>
          </p:nvSpPr>
          <p:spPr bwMode="auto">
            <a:xfrm>
              <a:off x="6315653"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3" name="Oval 102">
              <a:extLst>
                <a:ext uri="{FF2B5EF4-FFF2-40B4-BE49-F238E27FC236}">
                  <a16:creationId xmlns:a16="http://schemas.microsoft.com/office/drawing/2014/main" id="{41603F45-7916-BDB9-0EF5-883F3D5729EA}"/>
                </a:ext>
              </a:extLst>
            </p:cNvPr>
            <p:cNvSpPr/>
            <p:nvPr/>
          </p:nvSpPr>
          <p:spPr bwMode="auto">
            <a:xfrm>
              <a:off x="7996603" y="34227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4" name="TextBox 103">
              <a:extLst>
                <a:ext uri="{FF2B5EF4-FFF2-40B4-BE49-F238E27FC236}">
                  <a16:creationId xmlns:a16="http://schemas.microsoft.com/office/drawing/2014/main" id="{27F3E52C-4F87-0BDF-2E5A-4046DA584E69}"/>
                </a:ext>
              </a:extLst>
            </p:cNvPr>
            <p:cNvSpPr txBox="1"/>
            <p:nvPr/>
          </p:nvSpPr>
          <p:spPr>
            <a:xfrm>
              <a:off x="7456928" y="3773149"/>
              <a:ext cx="1353671"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Node is granted</a:t>
              </a:r>
            </a:p>
          </p:txBody>
        </p:sp>
        <p:sp>
          <p:nvSpPr>
            <p:cNvPr id="105" name="Oval 104">
              <a:extLst>
                <a:ext uri="{FF2B5EF4-FFF2-40B4-BE49-F238E27FC236}">
                  <a16:creationId xmlns:a16="http://schemas.microsoft.com/office/drawing/2014/main" id="{D3185221-DBBD-B24C-DA1D-F93630860492}"/>
                </a:ext>
              </a:extLst>
            </p:cNvPr>
            <p:cNvSpPr/>
            <p:nvPr/>
          </p:nvSpPr>
          <p:spPr bwMode="auto">
            <a:xfrm>
              <a:off x="9991451" y="36570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6" name="TextBox 105">
              <a:extLst>
                <a:ext uri="{FF2B5EF4-FFF2-40B4-BE49-F238E27FC236}">
                  <a16:creationId xmlns:a16="http://schemas.microsoft.com/office/drawing/2014/main" id="{2824E1B2-8DEF-30E3-D9A2-94706C64F835}"/>
                </a:ext>
              </a:extLst>
            </p:cNvPr>
            <p:cNvSpPr txBox="1"/>
            <p:nvPr/>
          </p:nvSpPr>
          <p:spPr>
            <a:xfrm>
              <a:off x="10270645" y="3509293"/>
              <a:ext cx="982569" cy="572464"/>
            </a:xfrm>
            <a:prstGeom prst="rect">
              <a:avLst/>
            </a:prstGeom>
            <a:noFill/>
          </p:spPr>
          <p:txBody>
            <a:bodyPr wrap="square" lIns="91440" tIns="146304" rIns="91440" bIns="146304" rtlCol="0">
              <a:spAutoFit/>
            </a:bodyPr>
            <a:lstStyle/>
            <a:p>
              <a:pPr>
                <a:lnSpc>
                  <a:spcPct val="90000"/>
                </a:lnSpc>
                <a:spcAft>
                  <a:spcPts val="600"/>
                </a:spcAft>
              </a:pPr>
              <a:r>
                <a:rPr lang="en-US" sz="1000">
                  <a:solidFill>
                    <a:srgbClr val="000000"/>
                  </a:solidFill>
                </a:rPr>
                <a:t>Pending pods </a:t>
              </a:r>
              <a:br>
                <a:rPr lang="en-US" sz="1000">
                  <a:solidFill>
                    <a:srgbClr val="000000"/>
                  </a:solidFill>
                </a:rPr>
              </a:br>
              <a:r>
                <a:rPr lang="en-US" sz="1000">
                  <a:solidFill>
                    <a:srgbClr val="000000"/>
                  </a:solidFill>
                </a:rPr>
                <a:t>are scheduled</a:t>
              </a:r>
            </a:p>
          </p:txBody>
        </p:sp>
      </p:grpSp>
    </p:spTree>
    <p:extLst>
      <p:ext uri="{BB962C8B-B14F-4D97-AF65-F5344CB8AC3E}">
        <p14:creationId xmlns:p14="http://schemas.microsoft.com/office/powerpoint/2010/main" val="2215686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Horizontal Pod </a:t>
            </a:r>
            <a:r>
              <a:rPr lang="en-US" dirty="0" err="1"/>
              <a:t>Autoscaler</a:t>
            </a:r>
            <a:r>
              <a:rPr lang="en-US" dirty="0"/>
              <a:t>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7596310" cy="307777"/>
          </a:xfrm>
          <a:prstGeom prst="rect">
            <a:avLst/>
          </a:prstGeom>
          <a:noFill/>
        </p:spPr>
        <p:txBody>
          <a:bodyPr wrap="none" lIns="0" tIns="0" rIns="0" bIns="0" rtlCol="0">
            <a:spAutoFit/>
          </a:bodyPr>
          <a:lstStyle/>
          <a:p>
            <a:pPr algn="l"/>
            <a:r>
              <a:rPr lang="en-US" sz="2000" dirty="0"/>
              <a:t>Automatically scales replicas based on CPU or Memory thresholds  </a:t>
            </a:r>
          </a:p>
        </p:txBody>
      </p:sp>
    </p:spTree>
    <p:extLst>
      <p:ext uri="{BB962C8B-B14F-4D97-AF65-F5344CB8AC3E}">
        <p14:creationId xmlns:p14="http://schemas.microsoft.com/office/powerpoint/2010/main" val="21495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a:solidFill>
                  <a:srgbClr val="0078D4"/>
                </a:solidFill>
              </a:rPr>
              <a:t>Scaling</a:t>
            </a: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99037" y="3045846"/>
            <a:ext cx="6860453" cy="766308"/>
          </a:xfrm>
        </p:spPr>
        <p:txBody>
          <a:bodyPr wrap="square" anchor="ctr">
            <a:normAutofit fontScale="92500"/>
          </a:bodyPr>
          <a:lstStyle/>
          <a:p>
            <a:r>
              <a:rPr lang="en-US" dirty="0"/>
              <a:t>Kubernetes Event Driven Autoscaling( KEDA)</a:t>
            </a:r>
          </a:p>
        </p:txBody>
      </p:sp>
    </p:spTree>
    <p:extLst>
      <p:ext uri="{BB962C8B-B14F-4D97-AF65-F5344CB8AC3E}">
        <p14:creationId xmlns:p14="http://schemas.microsoft.com/office/powerpoint/2010/main" val="8497807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Kubernetes Event Driven Autoscaling ( KEDA)</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4136517"/>
          </a:xfrm>
        </p:spPr>
        <p:txBody>
          <a:bodyPr/>
          <a:lstStyle/>
          <a:p>
            <a:r>
              <a:rPr lang="en-US" sz="2800" b="1" dirty="0"/>
              <a:t>KEDA</a:t>
            </a:r>
            <a:r>
              <a:rPr lang="en-US" sz="2800" dirty="0"/>
              <a:t> is a single-purpose and lightweight component that can be added into any Kubernetes cluster. </a:t>
            </a:r>
          </a:p>
          <a:p>
            <a:r>
              <a:rPr lang="en-US" sz="2800" b="1" dirty="0"/>
              <a:t>KEDA</a:t>
            </a:r>
            <a:r>
              <a:rPr lang="en-US" sz="2800" dirty="0"/>
              <a:t> works alongside standard Kubernetes components like the </a:t>
            </a:r>
            <a:r>
              <a:rPr lang="en-US" sz="2800" i="1" dirty="0"/>
              <a:t>Horizontal Pod </a:t>
            </a:r>
            <a:r>
              <a:rPr lang="en-US" sz="2800" i="1" dirty="0" err="1"/>
              <a:t>Autoscaler</a:t>
            </a:r>
            <a:r>
              <a:rPr lang="en-US" sz="2800" i="1" dirty="0"/>
              <a:t> </a:t>
            </a:r>
            <a:r>
              <a:rPr lang="en-US" sz="2800" dirty="0"/>
              <a:t>and can extend functionality without overwriting or duplication. </a:t>
            </a:r>
          </a:p>
          <a:p>
            <a:r>
              <a:rPr lang="en-US" sz="2800" dirty="0"/>
              <a:t>With </a:t>
            </a:r>
            <a:r>
              <a:rPr lang="en-US" sz="2800" b="1" dirty="0"/>
              <a:t>KEDA</a:t>
            </a:r>
            <a:r>
              <a:rPr lang="en-US" sz="2800" dirty="0"/>
              <a:t> you can explicitly map the apps you want to use event-driven scale, with other apps continuing to function. </a:t>
            </a:r>
          </a:p>
          <a:p>
            <a:r>
              <a:rPr lang="en-US" sz="2800" dirty="0"/>
              <a:t>This makes </a:t>
            </a:r>
            <a:r>
              <a:rPr lang="en-US" sz="2800" b="1" dirty="0"/>
              <a:t>KEDA</a:t>
            </a:r>
            <a:r>
              <a:rPr lang="en-US" sz="2800" dirty="0"/>
              <a:t> a flexible and safe option to run alongside any number of any other Kubernetes applications or frameworks. </a:t>
            </a:r>
            <a:endParaRPr lang="en-US" sz="2800" b="1" u="sng" dirty="0"/>
          </a:p>
        </p:txBody>
      </p:sp>
    </p:spTree>
    <p:extLst>
      <p:ext uri="{BB962C8B-B14F-4D97-AF65-F5344CB8AC3E}">
        <p14:creationId xmlns:p14="http://schemas.microsoft.com/office/powerpoint/2010/main" val="14017729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KEDA Scaler</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615553"/>
          </a:xfrm>
        </p:spPr>
        <p:txBody>
          <a:bodyPr/>
          <a:lstStyle/>
          <a:p>
            <a:r>
              <a:rPr lang="en-US" sz="2000" dirty="0"/>
              <a:t>Here’s a partial list of KEDA scalers (external event sources) currently supported, with additional ones added with almost every update. </a:t>
            </a:r>
            <a:endParaRPr lang="en-US" sz="2800" dirty="0"/>
          </a:p>
        </p:txBody>
      </p:sp>
      <p:pic>
        <p:nvPicPr>
          <p:cNvPr id="3" name="Picture 2">
            <a:extLst>
              <a:ext uri="{FF2B5EF4-FFF2-40B4-BE49-F238E27FC236}">
                <a16:creationId xmlns:a16="http://schemas.microsoft.com/office/drawing/2014/main" id="{F9A241F7-4699-67C7-5A09-49512EF8F547}"/>
              </a:ext>
            </a:extLst>
          </p:cNvPr>
          <p:cNvPicPr>
            <a:picLocks noChangeAspect="1"/>
          </p:cNvPicPr>
          <p:nvPr/>
        </p:nvPicPr>
        <p:blipFill>
          <a:blip r:embed="rId3"/>
          <a:stretch>
            <a:fillRect/>
          </a:stretch>
        </p:blipFill>
        <p:spPr>
          <a:xfrm>
            <a:off x="518990" y="2311300"/>
            <a:ext cx="10931792" cy="3956181"/>
          </a:xfrm>
          <a:prstGeom prst="rect">
            <a:avLst/>
          </a:prstGeom>
        </p:spPr>
      </p:pic>
      <p:sp>
        <p:nvSpPr>
          <p:cNvPr id="6" name="TextBox 5">
            <a:extLst>
              <a:ext uri="{FF2B5EF4-FFF2-40B4-BE49-F238E27FC236}">
                <a16:creationId xmlns:a16="http://schemas.microsoft.com/office/drawing/2014/main" id="{DA5E130A-03FB-C999-709A-A8B53CDBEEC3}"/>
              </a:ext>
            </a:extLst>
          </p:cNvPr>
          <p:cNvSpPr txBox="1"/>
          <p:nvPr/>
        </p:nvSpPr>
        <p:spPr>
          <a:xfrm>
            <a:off x="671945" y="1911927"/>
            <a:ext cx="782394" cy="307777"/>
          </a:xfrm>
          <a:prstGeom prst="rect">
            <a:avLst/>
          </a:prstGeom>
          <a:noFill/>
        </p:spPr>
        <p:txBody>
          <a:bodyPr wrap="none" lIns="0" tIns="0" rIns="0" bIns="0" rtlCol="0">
            <a:spAutoFit/>
          </a:bodyPr>
          <a:lstStyle/>
          <a:p>
            <a:pPr algn="l"/>
            <a:r>
              <a:rPr lang="en-US" sz="2000" dirty="0">
                <a:hlinkClick r:id="rId4"/>
              </a:rPr>
              <a:t>Scalers</a:t>
            </a:r>
            <a:endParaRPr lang="en-US" sz="2000" dirty="0"/>
          </a:p>
        </p:txBody>
      </p:sp>
    </p:spTree>
    <p:extLst>
      <p:ext uri="{BB962C8B-B14F-4D97-AF65-F5344CB8AC3E}">
        <p14:creationId xmlns:p14="http://schemas.microsoft.com/office/powerpoint/2010/main" val="32489010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KEDA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7851124" cy="307777"/>
          </a:xfrm>
          <a:prstGeom prst="rect">
            <a:avLst/>
          </a:prstGeom>
          <a:noFill/>
        </p:spPr>
        <p:txBody>
          <a:bodyPr wrap="none" lIns="0" tIns="0" rIns="0" bIns="0" rtlCol="0">
            <a:spAutoFit/>
          </a:bodyPr>
          <a:lstStyle/>
          <a:p>
            <a:pPr algn="l"/>
            <a:r>
              <a:rPr lang="en-US" sz="2000" dirty="0"/>
              <a:t>Automatically scales replicas based on External metrics like RabbitMQ</a:t>
            </a:r>
          </a:p>
        </p:txBody>
      </p:sp>
    </p:spTree>
    <p:extLst>
      <p:ext uri="{BB962C8B-B14F-4D97-AF65-F5344CB8AC3E}">
        <p14:creationId xmlns:p14="http://schemas.microsoft.com/office/powerpoint/2010/main" val="18931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Pod Disruptions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5244513"/>
          </a:xfrm>
        </p:spPr>
        <p:txBody>
          <a:bodyPr/>
          <a:lstStyle/>
          <a:p>
            <a:r>
              <a:rPr lang="en-US" dirty="0"/>
              <a:t>There are two types of disruptions that can remove a running Pod: </a:t>
            </a:r>
          </a:p>
          <a:p>
            <a:r>
              <a:rPr lang="en-US" b="1" dirty="0"/>
              <a:t>Involuntary Disruptions</a:t>
            </a:r>
            <a:r>
              <a:rPr lang="en-US" dirty="0"/>
              <a:t> – Possible causes: </a:t>
            </a:r>
          </a:p>
          <a:p>
            <a:pPr lvl="1"/>
            <a:r>
              <a:rPr lang="en-US" sz="2400" dirty="0"/>
              <a:t>A hardware failure of the physical machine backing the node </a:t>
            </a:r>
          </a:p>
          <a:p>
            <a:pPr lvl="1"/>
            <a:r>
              <a:rPr lang="en-US" sz="2400" dirty="0"/>
              <a:t>Cluster administrator deletes VM (instance) by mistake </a:t>
            </a:r>
          </a:p>
          <a:p>
            <a:pPr lvl="1"/>
            <a:r>
              <a:rPr lang="en-US" sz="2400" dirty="0"/>
              <a:t>Node disappears from the cluster due to cluster network partition </a:t>
            </a:r>
          </a:p>
          <a:p>
            <a:pPr lvl="1"/>
            <a:r>
              <a:rPr lang="en-US" sz="2400" dirty="0"/>
              <a:t>Eviction of a pod due to the node being out-of-resources. </a:t>
            </a:r>
          </a:p>
          <a:p>
            <a:r>
              <a:rPr lang="en-US" b="1" dirty="0"/>
              <a:t>Voluntary Disruptions </a:t>
            </a:r>
            <a:r>
              <a:rPr lang="en-US" dirty="0"/>
              <a:t>– Possible causes: </a:t>
            </a:r>
          </a:p>
          <a:p>
            <a:pPr lvl="1"/>
            <a:r>
              <a:rPr lang="en-US" sz="2400" dirty="0"/>
              <a:t>Deleting the deployment or other controller that manages the Pod </a:t>
            </a:r>
          </a:p>
          <a:p>
            <a:pPr lvl="1"/>
            <a:r>
              <a:rPr lang="en-US" sz="2400" dirty="0"/>
              <a:t>Updating a deployment's pod template causing a restart </a:t>
            </a:r>
          </a:p>
          <a:p>
            <a:pPr lvl="1"/>
            <a:r>
              <a:rPr lang="en-US" sz="2400" dirty="0"/>
              <a:t>Draining a node for repair or upgrade. </a:t>
            </a:r>
          </a:p>
          <a:p>
            <a:pPr lvl="1"/>
            <a:r>
              <a:rPr lang="en-US" sz="2400" dirty="0"/>
              <a:t>Draining a node from a cluster to scale the cluster down (Cluster Autoscaling). </a:t>
            </a:r>
          </a:p>
          <a:p>
            <a:pPr lvl="1"/>
            <a:r>
              <a:rPr lang="en-US" sz="2400" dirty="0"/>
              <a:t>Removing a pod from a node to permit something else to fit on that node</a:t>
            </a:r>
            <a:endParaRPr lang="en-US" sz="2400" b="1" u="sng" dirty="0"/>
          </a:p>
        </p:txBody>
      </p:sp>
    </p:spTree>
    <p:extLst>
      <p:ext uri="{BB962C8B-B14F-4D97-AF65-F5344CB8AC3E}">
        <p14:creationId xmlns:p14="http://schemas.microsoft.com/office/powerpoint/2010/main" val="38462162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Pod Disruptions Budget (PDB)</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2806922"/>
          </a:xfrm>
        </p:spPr>
        <p:txBody>
          <a:bodyPr/>
          <a:lstStyle/>
          <a:p>
            <a:r>
              <a:rPr lang="en-US" dirty="0"/>
              <a:t>Kubernetes offers features to help you run highly available applications even when you introduce frequent voluntary disruptions. </a:t>
            </a:r>
          </a:p>
          <a:p>
            <a:r>
              <a:rPr lang="en-US" dirty="0"/>
              <a:t>You can create </a:t>
            </a:r>
            <a:r>
              <a:rPr lang="en-US" b="1" dirty="0" err="1"/>
              <a:t>PodDisruptionBudgets</a:t>
            </a:r>
            <a:r>
              <a:rPr lang="en-US" b="1" dirty="0"/>
              <a:t> (PDB) </a:t>
            </a:r>
            <a:r>
              <a:rPr lang="en-US" dirty="0"/>
              <a:t>to protected applications from voluntary disruptions. </a:t>
            </a:r>
          </a:p>
          <a:p>
            <a:r>
              <a:rPr lang="en-US" dirty="0"/>
              <a:t>PDBs limits the number of Pods of a replicated application that are down simultaneously when node are intentionally taken offline. </a:t>
            </a:r>
          </a:p>
          <a:p>
            <a:r>
              <a:rPr lang="en-US" dirty="0"/>
              <a:t>PDBs </a:t>
            </a:r>
            <a:r>
              <a:rPr lang="en-US" b="1" dirty="0"/>
              <a:t>DO NOT </a:t>
            </a:r>
            <a:r>
              <a:rPr lang="en-US" dirty="0"/>
              <a:t>protect pods from involuntary disruptions! </a:t>
            </a:r>
            <a:endParaRPr lang="en-US" sz="2400" b="1" u="sng" dirty="0"/>
          </a:p>
        </p:txBody>
      </p:sp>
    </p:spTree>
    <p:extLst>
      <p:ext uri="{BB962C8B-B14F-4D97-AF65-F5344CB8AC3E}">
        <p14:creationId xmlns:p14="http://schemas.microsoft.com/office/powerpoint/2010/main" val="40329446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Taints and Tolerations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7"/>
            <a:ext cx="11018519" cy="4604337"/>
          </a:xfrm>
        </p:spPr>
        <p:txBody>
          <a:bodyPr/>
          <a:lstStyle/>
          <a:p>
            <a:r>
              <a:rPr lang="en-US" sz="2400" dirty="0"/>
              <a:t>Since a cluster can be a collection of heterogenous nodes, sometimes it makes sense to set a policy restricting which Pods are scheduled on which Nodes. </a:t>
            </a:r>
          </a:p>
          <a:p>
            <a:r>
              <a:rPr lang="en-US" sz="2400" dirty="0"/>
              <a:t>Nodes can be marked as “</a:t>
            </a:r>
            <a:r>
              <a:rPr lang="en-US" sz="2400" u="sng" dirty="0"/>
              <a:t>tainted</a:t>
            </a:r>
            <a:r>
              <a:rPr lang="en-US" sz="2400" dirty="0"/>
              <a:t>” with particular attributes </a:t>
            </a:r>
          </a:p>
          <a:p>
            <a:r>
              <a:rPr lang="en-US" sz="2400" dirty="0"/>
              <a:t>Pods can be designated as being able to “</a:t>
            </a:r>
            <a:r>
              <a:rPr lang="en-US" sz="2400" u="sng" dirty="0"/>
              <a:t>tolerate</a:t>
            </a:r>
            <a:r>
              <a:rPr lang="en-US" sz="2400" dirty="0"/>
              <a:t>” certain taints </a:t>
            </a:r>
          </a:p>
          <a:p>
            <a:r>
              <a:rPr lang="en-US" sz="2400" dirty="0"/>
              <a:t>Depending on the taint-effect, the scheduler will decide if a Pod can be scheduled on a tainted Node. </a:t>
            </a:r>
          </a:p>
          <a:p>
            <a:r>
              <a:rPr lang="en-US" sz="2400" dirty="0"/>
              <a:t>Node taint-effects can be: </a:t>
            </a:r>
          </a:p>
          <a:p>
            <a:pPr lvl="1"/>
            <a:r>
              <a:rPr lang="en-US" b="1" u="sng" dirty="0" err="1"/>
              <a:t>NoSchedule</a:t>
            </a:r>
            <a:r>
              <a:rPr lang="en-US" dirty="0"/>
              <a:t> – New Pods will NOT be scheduled on the tainted node unless they can tolerate the taint </a:t>
            </a:r>
          </a:p>
          <a:p>
            <a:pPr lvl="1"/>
            <a:r>
              <a:rPr lang="en-US" b="1" u="sng" dirty="0" err="1"/>
              <a:t>PreferNoSchedule</a:t>
            </a:r>
            <a:r>
              <a:rPr lang="en-US" dirty="0"/>
              <a:t> – Pods CAN be scheduled ONLY IF they won’t fit on any other node. </a:t>
            </a:r>
          </a:p>
          <a:p>
            <a:pPr lvl="1"/>
            <a:r>
              <a:rPr lang="en-US" b="1" u="sng" dirty="0" err="1"/>
              <a:t>NoExecute</a:t>
            </a:r>
            <a:r>
              <a:rPr lang="en-US" dirty="0"/>
              <a:t> – New Pods will NOT be scheduled on the tainted node and existing Pods without toleration will be EVICTED from a tainted node</a:t>
            </a:r>
          </a:p>
        </p:txBody>
      </p:sp>
    </p:spTree>
    <p:extLst>
      <p:ext uri="{BB962C8B-B14F-4D97-AF65-F5344CB8AC3E}">
        <p14:creationId xmlns:p14="http://schemas.microsoft.com/office/powerpoint/2010/main" val="10522979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Pod Disruptions Budget (PDB) Configurations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8376123" cy="4124206"/>
          </a:xfrm>
        </p:spPr>
        <p:txBody>
          <a:bodyPr/>
          <a:lstStyle/>
          <a:p>
            <a:r>
              <a:rPr lang="en-US" sz="2000" dirty="0"/>
              <a:t>PDBs have only 2 settings: </a:t>
            </a:r>
          </a:p>
          <a:p>
            <a:pPr lvl="1"/>
            <a:r>
              <a:rPr lang="en-US" b="1" dirty="0"/>
              <a:t>Selector</a:t>
            </a:r>
            <a:r>
              <a:rPr lang="en-US" dirty="0"/>
              <a:t> – Specifies the labels of the Pods to limit. </a:t>
            </a:r>
          </a:p>
          <a:p>
            <a:pPr lvl="1"/>
            <a:r>
              <a:rPr lang="en-US" b="1" dirty="0"/>
              <a:t>Disruption Budget</a:t>
            </a:r>
            <a:r>
              <a:rPr lang="en-US" dirty="0"/>
              <a:t>: </a:t>
            </a:r>
          </a:p>
          <a:p>
            <a:pPr lvl="2"/>
            <a:r>
              <a:rPr lang="en-US" sz="2000" b="1" dirty="0" err="1"/>
              <a:t>maxUnavailable</a:t>
            </a:r>
            <a:r>
              <a:rPr lang="en-US" sz="2000" dirty="0"/>
              <a:t> – Maximum number (or percentage) of Pods that can be unavailable at any time. </a:t>
            </a:r>
          </a:p>
          <a:p>
            <a:pPr lvl="2"/>
            <a:r>
              <a:rPr lang="en-US" sz="2000" b="1" dirty="0" err="1"/>
              <a:t>minAvailable</a:t>
            </a:r>
            <a:r>
              <a:rPr lang="en-US" sz="2000" dirty="0"/>
              <a:t> – Minimum number (or percentage) of Pods that must be always available. </a:t>
            </a:r>
          </a:p>
          <a:p>
            <a:pPr lvl="1"/>
            <a:r>
              <a:rPr lang="en-US" dirty="0"/>
              <a:t>One budget is required, both are not allowed. </a:t>
            </a:r>
          </a:p>
          <a:p>
            <a:r>
              <a:rPr lang="en-US" sz="2000" b="1" dirty="0" err="1"/>
              <a:t>maxUnavailable</a:t>
            </a:r>
            <a:r>
              <a:rPr lang="en-US" sz="2000" dirty="0"/>
              <a:t> in a </a:t>
            </a:r>
            <a:r>
              <a:rPr lang="en-US" sz="2000" u="sng" dirty="0"/>
              <a:t>Deployment</a:t>
            </a:r>
            <a:r>
              <a:rPr lang="en-US" sz="2000" dirty="0"/>
              <a:t> dictates Pod behavior when a </a:t>
            </a:r>
            <a:r>
              <a:rPr lang="en-US" sz="2000" u="sng" dirty="0"/>
              <a:t>Pod</a:t>
            </a:r>
            <a:r>
              <a:rPr lang="en-US" sz="2000" dirty="0"/>
              <a:t> rollout occurs.</a:t>
            </a:r>
          </a:p>
          <a:p>
            <a:r>
              <a:rPr lang="en-US" sz="2000" b="1" dirty="0" err="1"/>
              <a:t>maxUnavailable</a:t>
            </a:r>
            <a:r>
              <a:rPr lang="en-US" sz="2000" dirty="0"/>
              <a:t> in a </a:t>
            </a:r>
            <a:r>
              <a:rPr lang="en-US" sz="2000" u="sng" dirty="0" err="1"/>
              <a:t>PodDisruptionBudget</a:t>
            </a:r>
            <a:r>
              <a:rPr lang="en-US" sz="2000" dirty="0"/>
              <a:t> dictates Pod behavior when a </a:t>
            </a:r>
            <a:r>
              <a:rPr lang="en-US" sz="2000" u="sng" dirty="0"/>
              <a:t>Node</a:t>
            </a:r>
            <a:r>
              <a:rPr lang="en-US" sz="2000" dirty="0"/>
              <a:t> rollout occurs. </a:t>
            </a:r>
            <a:endParaRPr lang="en-US" sz="2000" b="1" u="sng" dirty="0"/>
          </a:p>
        </p:txBody>
      </p:sp>
      <p:pic>
        <p:nvPicPr>
          <p:cNvPr id="3" name="Picture 2">
            <a:extLst>
              <a:ext uri="{FF2B5EF4-FFF2-40B4-BE49-F238E27FC236}">
                <a16:creationId xmlns:a16="http://schemas.microsoft.com/office/drawing/2014/main" id="{34149168-B457-97F9-AB07-E756854E08BE}"/>
              </a:ext>
            </a:extLst>
          </p:cNvPr>
          <p:cNvPicPr>
            <a:picLocks noChangeAspect="1"/>
          </p:cNvPicPr>
          <p:nvPr/>
        </p:nvPicPr>
        <p:blipFill>
          <a:blip r:embed="rId3"/>
          <a:stretch>
            <a:fillRect/>
          </a:stretch>
        </p:blipFill>
        <p:spPr>
          <a:xfrm>
            <a:off x="9135836" y="1011197"/>
            <a:ext cx="2881268" cy="3487323"/>
          </a:xfrm>
          <a:prstGeom prst="rect">
            <a:avLst/>
          </a:prstGeom>
        </p:spPr>
      </p:pic>
    </p:spTree>
    <p:extLst>
      <p:ext uri="{BB962C8B-B14F-4D97-AF65-F5344CB8AC3E}">
        <p14:creationId xmlns:p14="http://schemas.microsoft.com/office/powerpoint/2010/main" val="12525436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Node Pool Upgrade Demo with PDBs</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5198283" cy="307777"/>
          </a:xfrm>
          <a:prstGeom prst="rect">
            <a:avLst/>
          </a:prstGeom>
          <a:noFill/>
        </p:spPr>
        <p:txBody>
          <a:bodyPr wrap="none" lIns="0" tIns="0" rIns="0" bIns="0" rtlCol="0">
            <a:spAutoFit/>
          </a:bodyPr>
          <a:lstStyle/>
          <a:p>
            <a:pPr algn="l"/>
            <a:r>
              <a:rPr lang="en-US" sz="2000" dirty="0"/>
              <a:t>Update Node Pool Images with PDBs in place </a:t>
            </a:r>
          </a:p>
        </p:txBody>
      </p:sp>
    </p:spTree>
    <p:extLst>
      <p:ext uri="{BB962C8B-B14F-4D97-AF65-F5344CB8AC3E}">
        <p14:creationId xmlns:p14="http://schemas.microsoft.com/office/powerpoint/2010/main" val="110508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9B5-5486-08C9-E9AA-3DB7C0B7AD8C}"/>
              </a:ext>
            </a:extLst>
          </p:cNvPr>
          <p:cNvSpPr>
            <a:spLocks noGrp="1"/>
          </p:cNvSpPr>
          <p:nvPr>
            <p:ph type="title"/>
          </p:nvPr>
        </p:nvSpPr>
        <p:spPr>
          <a:xfrm>
            <a:off x="588263" y="585788"/>
            <a:ext cx="3182027" cy="5683250"/>
          </a:xfrm>
        </p:spPr>
        <p:txBody>
          <a:bodyPr wrap="square" anchor="ctr">
            <a:normAutofit/>
          </a:bodyPr>
          <a:lstStyle/>
          <a:p>
            <a:r>
              <a:rPr lang="en-US" dirty="0">
                <a:solidFill>
                  <a:srgbClr val="0078D4"/>
                </a:solidFill>
              </a:rPr>
              <a:t>Service Mesh</a:t>
            </a:r>
          </a:p>
        </p:txBody>
      </p:sp>
      <p:sp>
        <p:nvSpPr>
          <p:cNvPr id="7" name="Subtitle 2">
            <a:extLst>
              <a:ext uri="{FF2B5EF4-FFF2-40B4-BE49-F238E27FC236}">
                <a16:creationId xmlns:a16="http://schemas.microsoft.com/office/drawing/2014/main" id="{99D16068-9269-700B-820F-F099450AE786}"/>
              </a:ext>
            </a:extLst>
          </p:cNvPr>
          <p:cNvSpPr>
            <a:spLocks noGrp="1"/>
          </p:cNvSpPr>
          <p:nvPr>
            <p:ph type="body" sz="quarter" idx="11"/>
          </p:nvPr>
        </p:nvSpPr>
        <p:spPr>
          <a:xfrm>
            <a:off x="4999037" y="3045846"/>
            <a:ext cx="6860453" cy="766308"/>
          </a:xfrm>
        </p:spPr>
        <p:txBody>
          <a:bodyPr wrap="square" anchor="ctr">
            <a:normAutofit/>
          </a:bodyPr>
          <a:lstStyle/>
          <a:p>
            <a:r>
              <a:rPr lang="en-US" dirty="0"/>
              <a:t>Open Service Mesh ( OSM)</a:t>
            </a:r>
          </a:p>
        </p:txBody>
      </p:sp>
    </p:spTree>
    <p:extLst>
      <p:ext uri="{BB962C8B-B14F-4D97-AF65-F5344CB8AC3E}">
        <p14:creationId xmlns:p14="http://schemas.microsoft.com/office/powerpoint/2010/main" val="17229024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Open Service Mesh ( OSM)</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34416" y="1330526"/>
            <a:ext cx="4440304" cy="4523997"/>
          </a:xfrm>
        </p:spPr>
        <p:txBody>
          <a:bodyPr/>
          <a:lstStyle/>
          <a:p>
            <a:pPr lvl="0">
              <a:spcAft>
                <a:spcPts val="1800"/>
              </a:spcAft>
              <a:defRPr/>
            </a:pPr>
            <a:r>
              <a:rPr lang="en-US" sz="2000" b="0" spc="0" dirty="0">
                <a:solidFill>
                  <a:schemeClr val="tx1">
                    <a:lumMod val="65000"/>
                    <a:lumOff val="35000"/>
                  </a:schemeClr>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502920" lvl="1" indent="-274320" fontAlgn="base">
              <a:spcAft>
                <a:spcPts val="1800"/>
              </a:spcAft>
              <a:buFont typeface="Arial" panose="020B0604020202020204" pitchFamily="34" charset="0"/>
              <a:buChar char="•"/>
              <a:defRPr/>
            </a:pPr>
            <a:r>
              <a:rPr lang="en-US" sz="1600" b="0" spc="0" dirty="0">
                <a:solidFill>
                  <a:schemeClr val="tx1">
                    <a:lumMod val="65000"/>
                    <a:lumOff val="35000"/>
                  </a:schemeClr>
                </a:solidFill>
                <a:latin typeface="Segoe UI" panose="020B0502040204020203" pitchFamily="34" charset="0"/>
              </a:rPr>
              <a:t>​</a:t>
            </a:r>
            <a:r>
              <a:rPr lang="en-US" sz="1600" b="0" spc="0" dirty="0">
                <a:solidFill>
                  <a:schemeClr val="tx1">
                    <a:lumMod val="65000"/>
                    <a:lumOff val="35000"/>
                  </a:schemeClr>
                </a:solidFill>
                <a:latin typeface="Segoe UI Semibold" panose="020B0702040204020203" pitchFamily="34" charset="0"/>
                <a:cs typeface="Segoe UI Semibold" panose="020B0702040204020203" pitchFamily="34" charset="0"/>
              </a:rPr>
              <a:t>Standard interface</a:t>
            </a:r>
            <a:r>
              <a:rPr lang="en-US" sz="1600" b="0" spc="0" dirty="0">
                <a:solidFill>
                  <a:schemeClr val="tx1">
                    <a:lumMod val="65000"/>
                    <a:lumOff val="35000"/>
                  </a:schemeClr>
                </a:solidFill>
                <a:latin typeface="Segoe UI" panose="020B0502040204020203" pitchFamily="34" charset="0"/>
              </a:rPr>
              <a:t> for service mesh on Kubernetes​</a:t>
            </a:r>
          </a:p>
          <a:p>
            <a:pPr marL="502920" lvl="1" indent="-274320" fontAlgn="base">
              <a:spcAft>
                <a:spcPts val="1800"/>
              </a:spcAft>
              <a:buFont typeface="Arial" panose="020B0604020202020204" pitchFamily="34" charset="0"/>
              <a:buChar char="•"/>
              <a:defRPr/>
            </a:pPr>
            <a:r>
              <a:rPr lang="en-US" sz="1600" b="0" spc="0" dirty="0">
                <a:solidFill>
                  <a:schemeClr val="tx1">
                    <a:lumMod val="65000"/>
                    <a:lumOff val="35000"/>
                  </a:schemeClr>
                </a:solidFill>
                <a:latin typeface="Segoe UI" panose="020B0502040204020203" pitchFamily="34" charset="0"/>
              </a:rPr>
              <a:t>​</a:t>
            </a:r>
            <a:r>
              <a:rPr lang="en-US" sz="1600" b="0" spc="0" dirty="0">
                <a:solidFill>
                  <a:schemeClr val="tx1">
                    <a:lumMod val="65000"/>
                    <a:lumOff val="35000"/>
                  </a:schemeClr>
                </a:solidFill>
                <a:latin typeface="Segoe UI Semibold" panose="020B0702040204020203" pitchFamily="34" charset="0"/>
                <a:cs typeface="Segoe UI Semibold" panose="020B0702040204020203" pitchFamily="34" charset="0"/>
              </a:rPr>
              <a:t>Basic feature set</a:t>
            </a:r>
            <a:r>
              <a:rPr lang="en-US" sz="1600" b="0" spc="0" dirty="0">
                <a:solidFill>
                  <a:schemeClr val="tx1">
                    <a:lumMod val="65000"/>
                    <a:lumOff val="35000"/>
                  </a:schemeClr>
                </a:solidFill>
                <a:latin typeface="Segoe UI" panose="020B0502040204020203" pitchFamily="34" charset="0"/>
              </a:rPr>
              <a:t> to address most common scenarios​</a:t>
            </a:r>
          </a:p>
          <a:p>
            <a:pPr marL="502920" lvl="1" indent="-274320" fontAlgn="base">
              <a:spcAft>
                <a:spcPts val="1800"/>
              </a:spcAft>
              <a:buFont typeface="Arial" panose="020B0604020202020204" pitchFamily="34" charset="0"/>
              <a:buChar char="•"/>
              <a:defRPr/>
            </a:pPr>
            <a:r>
              <a:rPr lang="en-US" sz="1600" b="0" spc="0" dirty="0">
                <a:solidFill>
                  <a:schemeClr val="tx1">
                    <a:lumMod val="65000"/>
                    <a:lumOff val="35000"/>
                  </a:schemeClr>
                </a:solidFill>
                <a:latin typeface="Segoe UI" panose="020B0502040204020203" pitchFamily="34" charset="0"/>
              </a:rPr>
              <a:t>​</a:t>
            </a:r>
            <a:r>
              <a:rPr lang="en-US" sz="1600" b="0" spc="0" dirty="0">
                <a:solidFill>
                  <a:schemeClr val="tx1">
                    <a:lumMod val="65000"/>
                    <a:lumOff val="35000"/>
                  </a:schemeClr>
                </a:solidFill>
                <a:latin typeface="Segoe UI Semibold" panose="020B0702040204020203" pitchFamily="34" charset="0"/>
                <a:cs typeface="Segoe UI Semibold" panose="020B0702040204020203" pitchFamily="34" charset="0"/>
              </a:rPr>
              <a:t>Extensible</a:t>
            </a:r>
            <a:r>
              <a:rPr lang="en-US" sz="1600" b="0" spc="0" dirty="0">
                <a:solidFill>
                  <a:schemeClr val="tx1">
                    <a:lumMod val="65000"/>
                    <a:lumOff val="35000"/>
                  </a:schemeClr>
                </a:solidFill>
                <a:latin typeface="Segoe UI" panose="020B0502040204020203" pitchFamily="34" charset="0"/>
              </a:rPr>
              <a:t> to support new features as they become widely available</a:t>
            </a:r>
            <a:endParaRPr lang="en-US" sz="1600" b="1" u="sng" dirty="0">
              <a:solidFill>
                <a:schemeClr val="tx1">
                  <a:lumMod val="65000"/>
                  <a:lumOff val="35000"/>
                </a:schemeClr>
              </a:solidFill>
            </a:endParaRPr>
          </a:p>
        </p:txBody>
      </p:sp>
      <p:grpSp>
        <p:nvGrpSpPr>
          <p:cNvPr id="6" name="Group 5" descr="conceptual diagram showing Service Mesh Interface and its ecosystem">
            <a:extLst>
              <a:ext uri="{FF2B5EF4-FFF2-40B4-BE49-F238E27FC236}">
                <a16:creationId xmlns:a16="http://schemas.microsoft.com/office/drawing/2014/main" id="{7C2E4199-20BF-2C6F-86DB-E31616261F3F}"/>
              </a:ext>
            </a:extLst>
          </p:cNvPr>
          <p:cNvGrpSpPr/>
          <p:nvPr/>
        </p:nvGrpSpPr>
        <p:grpSpPr>
          <a:xfrm>
            <a:off x="5528014" y="1465388"/>
            <a:ext cx="6414932" cy="4254272"/>
            <a:chOff x="5163094" y="1753178"/>
            <a:chExt cx="6414932" cy="4254272"/>
          </a:xfrm>
        </p:grpSpPr>
        <p:sp>
          <p:nvSpPr>
            <p:cNvPr id="7" name="Rectangle: Rounded Corners 6">
              <a:extLst>
                <a:ext uri="{FF2B5EF4-FFF2-40B4-BE49-F238E27FC236}">
                  <a16:creationId xmlns:a16="http://schemas.microsoft.com/office/drawing/2014/main" id="{54B70545-9ED8-C64C-EE9C-F93CAA2814C1}"/>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Apps</a:t>
              </a:r>
            </a:p>
          </p:txBody>
        </p:sp>
        <p:sp>
          <p:nvSpPr>
            <p:cNvPr id="8" name="Rectangle: Rounded Corners 7">
              <a:extLst>
                <a:ext uri="{FF2B5EF4-FFF2-40B4-BE49-F238E27FC236}">
                  <a16:creationId xmlns:a16="http://schemas.microsoft.com/office/drawing/2014/main" id="{858ABF00-E6FA-8421-9123-6A359B06791F}"/>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Tooling</a:t>
              </a:r>
            </a:p>
          </p:txBody>
        </p:sp>
        <p:sp>
          <p:nvSpPr>
            <p:cNvPr id="9" name="Rectangle: Rounded Corners 8">
              <a:extLst>
                <a:ext uri="{FF2B5EF4-FFF2-40B4-BE49-F238E27FC236}">
                  <a16:creationId xmlns:a16="http://schemas.microsoft.com/office/drawing/2014/main" id="{76C19C39-C5A1-8CA5-EE0B-6C261243330F}"/>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Ecosystem</a:t>
              </a:r>
            </a:p>
          </p:txBody>
        </p:sp>
        <p:sp>
          <p:nvSpPr>
            <p:cNvPr id="10" name="Rectangle: Rounded Corners 9">
              <a:extLst>
                <a:ext uri="{FF2B5EF4-FFF2-40B4-BE49-F238E27FC236}">
                  <a16:creationId xmlns:a16="http://schemas.microsoft.com/office/drawing/2014/main" id="{413E8D15-2362-62DE-6497-792289FCE80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Image result for istio logo png">
              <a:extLst>
                <a:ext uri="{FF2B5EF4-FFF2-40B4-BE49-F238E27FC236}">
                  <a16:creationId xmlns:a16="http://schemas.microsoft.com/office/drawing/2014/main" id="{B32B79AC-A997-671F-67EE-4225F9D54E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A0CC1EB4-1DDE-7DAA-AC96-D633D6113440}"/>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nsul logo">
              <a:extLst>
                <a:ext uri="{FF2B5EF4-FFF2-40B4-BE49-F238E27FC236}">
                  <a16:creationId xmlns:a16="http://schemas.microsoft.com/office/drawing/2014/main" id="{AB16C409-3C49-835E-499B-5D6062D8B683}"/>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14" name="Rectangle: Rounded Corners 13">
              <a:extLst>
                <a:ext uri="{FF2B5EF4-FFF2-40B4-BE49-F238E27FC236}">
                  <a16:creationId xmlns:a16="http://schemas.microsoft.com/office/drawing/2014/main" id="{1254C925-AC0B-0FF6-B5A3-61B862D0575F}"/>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C9F2A078-4DF2-C9C3-3543-DF61B71092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16" name="Rectangle: Rounded Corners 15">
              <a:extLst>
                <a:ext uri="{FF2B5EF4-FFF2-40B4-BE49-F238E27FC236}">
                  <a16:creationId xmlns:a16="http://schemas.microsoft.com/office/drawing/2014/main" id="{DCF4353E-BDB8-9DD1-9F1C-10E3E1E79260}"/>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…and more</a:t>
              </a:r>
            </a:p>
          </p:txBody>
        </p:sp>
        <p:cxnSp>
          <p:nvCxnSpPr>
            <p:cNvPr id="17" name="Straight Arrow Connector 16">
              <a:extLst>
                <a:ext uri="{FF2B5EF4-FFF2-40B4-BE49-F238E27FC236}">
                  <a16:creationId xmlns:a16="http://schemas.microsoft.com/office/drawing/2014/main" id="{C3362EF0-5C5F-2083-E3FC-E46C2AC14B38}"/>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B5E915-27DE-9FD4-3A7E-74B9CE3D58F6}"/>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1ACF5C-0151-E708-5ECA-80733C090F40}"/>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996518-6C24-AFCA-B2F7-1BD7768D00FD}"/>
                </a:ext>
              </a:extLst>
            </p:cNvPr>
            <p:cNvCxnSpPr>
              <a:cxnSpLocks/>
              <a:stCxn id="24" idx="2"/>
              <a:endCxn id="10"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18681F-A438-C3D0-D555-D1AE6CCD8A61}"/>
                </a:ext>
              </a:extLst>
            </p:cNvPr>
            <p:cNvCxnSpPr>
              <a:cxnSpLocks/>
              <a:stCxn id="24" idx="2"/>
              <a:endCxn id="12"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C3E8A6-0451-F934-566E-83C2672D771E}"/>
                </a:ext>
              </a:extLst>
            </p:cNvPr>
            <p:cNvCxnSpPr>
              <a:cxnSpLocks/>
              <a:stCxn id="24" idx="2"/>
              <a:endCxn id="14"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FE0A77-8C9E-4883-C64C-B63C295DD2C3}"/>
                </a:ext>
              </a:extLst>
            </p:cNvPr>
            <p:cNvCxnSpPr>
              <a:cxnSpLocks/>
              <a:stCxn id="24" idx="2"/>
              <a:endCxn id="16"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B2BC0F4-D5C6-FEB6-E81C-DA801C030C48}"/>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FA6D614D-39CA-E1F4-9726-43F5E6A4FC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26" name="TextBox 25">
              <a:extLst>
                <a:ext uri="{FF2B5EF4-FFF2-40B4-BE49-F238E27FC236}">
                  <a16:creationId xmlns:a16="http://schemas.microsoft.com/office/drawing/2014/main" id="{7FB05CA1-6D4E-D860-58E4-5A067903BB9D}"/>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27" name="Group 26">
              <a:extLst>
                <a:ext uri="{FF2B5EF4-FFF2-40B4-BE49-F238E27FC236}">
                  <a16:creationId xmlns:a16="http://schemas.microsoft.com/office/drawing/2014/main" id="{CFE8A6B3-B287-334C-8CAD-290C94516963}"/>
                </a:ext>
              </a:extLst>
            </p:cNvPr>
            <p:cNvGrpSpPr/>
            <p:nvPr/>
          </p:nvGrpSpPr>
          <p:grpSpPr>
            <a:xfrm>
              <a:off x="9186304" y="3278433"/>
              <a:ext cx="831970" cy="738769"/>
              <a:chOff x="9517774" y="3887121"/>
              <a:chExt cx="831970" cy="738769"/>
            </a:xfrm>
          </p:grpSpPr>
          <p:sp>
            <p:nvSpPr>
              <p:cNvPr id="39" name="Rectangle: Rounded Corners 38">
                <a:extLst>
                  <a:ext uri="{FF2B5EF4-FFF2-40B4-BE49-F238E27FC236}">
                    <a16:creationId xmlns:a16="http://schemas.microsoft.com/office/drawing/2014/main" id="{02C8638E-F761-8634-7ED7-56D254801B72}"/>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_17" title="Icon of a curved arrow that splits in two directions">
                <a:extLst>
                  <a:ext uri="{FF2B5EF4-FFF2-40B4-BE49-F238E27FC236}">
                    <a16:creationId xmlns:a16="http://schemas.microsoft.com/office/drawing/2014/main" id="{5F3AA664-1A7C-BFA4-4D27-86F9A7CBF7AC}"/>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Title 1">
                <a:extLst>
                  <a:ext uri="{FF2B5EF4-FFF2-40B4-BE49-F238E27FC236}">
                    <a16:creationId xmlns:a16="http://schemas.microsoft.com/office/drawing/2014/main" id="{56056CAE-8AD6-171B-C710-A08CBD777B3A}"/>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Routing</a:t>
                </a:r>
              </a:p>
            </p:txBody>
          </p:sp>
        </p:grpSp>
        <p:grpSp>
          <p:nvGrpSpPr>
            <p:cNvPr id="28" name="Group 27">
              <a:extLst>
                <a:ext uri="{FF2B5EF4-FFF2-40B4-BE49-F238E27FC236}">
                  <a16:creationId xmlns:a16="http://schemas.microsoft.com/office/drawing/2014/main" id="{8A91B644-0407-106A-0F88-A77CC88F186F}"/>
                </a:ext>
              </a:extLst>
            </p:cNvPr>
            <p:cNvGrpSpPr/>
            <p:nvPr/>
          </p:nvGrpSpPr>
          <p:grpSpPr>
            <a:xfrm>
              <a:off x="9961639" y="3278433"/>
              <a:ext cx="831970" cy="738769"/>
              <a:chOff x="10138804" y="3887121"/>
              <a:chExt cx="831970" cy="738769"/>
            </a:xfrm>
          </p:grpSpPr>
          <p:sp>
            <p:nvSpPr>
              <p:cNvPr id="36" name="Rectangle: Rounded Corners 35">
                <a:extLst>
                  <a:ext uri="{FF2B5EF4-FFF2-40B4-BE49-F238E27FC236}">
                    <a16:creationId xmlns:a16="http://schemas.microsoft.com/office/drawing/2014/main" id="{72BD772A-0F87-FB5E-584C-5EF9C7308227}"/>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binary" title="Icon of binary code, ones and zeros">
                <a:extLst>
                  <a:ext uri="{FF2B5EF4-FFF2-40B4-BE49-F238E27FC236}">
                    <a16:creationId xmlns:a16="http://schemas.microsoft.com/office/drawing/2014/main" id="{48C2441E-CDC5-BF37-A17F-65475B165D8F}"/>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itle 1">
                <a:extLst>
                  <a:ext uri="{FF2B5EF4-FFF2-40B4-BE49-F238E27FC236}">
                    <a16:creationId xmlns:a16="http://schemas.microsoft.com/office/drawing/2014/main" id="{3EE5DDD3-4BAC-39B9-E5FF-7A503910EB8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Telemetry</a:t>
                </a:r>
              </a:p>
            </p:txBody>
          </p:sp>
        </p:grpSp>
        <p:grpSp>
          <p:nvGrpSpPr>
            <p:cNvPr id="29" name="Group 28">
              <a:extLst>
                <a:ext uri="{FF2B5EF4-FFF2-40B4-BE49-F238E27FC236}">
                  <a16:creationId xmlns:a16="http://schemas.microsoft.com/office/drawing/2014/main" id="{D36442D8-6D84-CF8A-D1A1-8AEA828C2FB5}"/>
                </a:ext>
              </a:extLst>
            </p:cNvPr>
            <p:cNvGrpSpPr/>
            <p:nvPr/>
          </p:nvGrpSpPr>
          <p:grpSpPr>
            <a:xfrm>
              <a:off x="10736974" y="3278433"/>
              <a:ext cx="831970" cy="738769"/>
              <a:chOff x="10736974" y="3887121"/>
              <a:chExt cx="831970" cy="738769"/>
            </a:xfrm>
          </p:grpSpPr>
          <p:sp>
            <p:nvSpPr>
              <p:cNvPr id="33" name="Rectangle: Rounded Corners 32">
                <a:extLst>
                  <a:ext uri="{FF2B5EF4-FFF2-40B4-BE49-F238E27FC236}">
                    <a16:creationId xmlns:a16="http://schemas.microsoft.com/office/drawing/2014/main" id="{ECC926D5-9432-3206-9C16-9EFD40D107D3}"/>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cript_F03A" title="Icon of an unrolled document with writing on it">
                <a:extLst>
                  <a:ext uri="{FF2B5EF4-FFF2-40B4-BE49-F238E27FC236}">
                    <a16:creationId xmlns:a16="http://schemas.microsoft.com/office/drawing/2014/main" id="{33339D2C-C7F9-1166-3EF5-095B4E772986}"/>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Title 1">
                <a:extLst>
                  <a:ext uri="{FF2B5EF4-FFF2-40B4-BE49-F238E27FC236}">
                    <a16:creationId xmlns:a16="http://schemas.microsoft.com/office/drawing/2014/main" id="{73E03AEA-32F1-05FE-3552-2E9D36F94DA8}"/>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Policy</a:t>
                </a:r>
              </a:p>
            </p:txBody>
          </p:sp>
        </p:grpSp>
        <p:grpSp>
          <p:nvGrpSpPr>
            <p:cNvPr id="30" name="Group 29">
              <a:extLst>
                <a:ext uri="{FF2B5EF4-FFF2-40B4-BE49-F238E27FC236}">
                  <a16:creationId xmlns:a16="http://schemas.microsoft.com/office/drawing/2014/main" id="{E4021B29-9D25-1BE5-1C59-8BB80955EDE1}"/>
                </a:ext>
              </a:extLst>
            </p:cNvPr>
            <p:cNvGrpSpPr/>
            <p:nvPr/>
          </p:nvGrpSpPr>
          <p:grpSpPr>
            <a:xfrm>
              <a:off x="5163095" y="5668896"/>
              <a:ext cx="6414930" cy="338554"/>
              <a:chOff x="5163095" y="6043647"/>
              <a:chExt cx="6414930" cy="338554"/>
            </a:xfrm>
          </p:grpSpPr>
          <p:cxnSp>
            <p:nvCxnSpPr>
              <p:cNvPr id="31" name="Straight Connector 30">
                <a:extLst>
                  <a:ext uri="{FF2B5EF4-FFF2-40B4-BE49-F238E27FC236}">
                    <a16:creationId xmlns:a16="http://schemas.microsoft.com/office/drawing/2014/main" id="{9410F984-EB33-A424-D623-9D890361E50D}"/>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5FF0B0F-2780-4A93-5FDB-AFE6E55DA2A4}"/>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Kubernetes</a:t>
                </a:r>
                <a:endParaRPr lang="en-US" sz="1600">
                  <a:solidFill>
                    <a:srgbClr val="0078D4"/>
                  </a:solidFill>
                </a:endParaRPr>
              </a:p>
            </p:txBody>
          </p:sp>
        </p:grpSp>
      </p:grpSp>
    </p:spTree>
    <p:extLst>
      <p:ext uri="{BB962C8B-B14F-4D97-AF65-F5344CB8AC3E}">
        <p14:creationId xmlns:p14="http://schemas.microsoft.com/office/powerpoint/2010/main" val="888174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Open Service Mesh ( OSM)</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3176254"/>
          </a:xfrm>
        </p:spPr>
        <p:txBody>
          <a:bodyPr/>
          <a:lstStyle/>
          <a:p>
            <a:r>
              <a:rPr lang="en-US" b="1" dirty="0"/>
              <a:t>Open Service Mesh (OSM) </a:t>
            </a:r>
            <a:r>
              <a:rPr lang="en-US" dirty="0"/>
              <a:t>takes a simple approach for users to uniformly manage, secure, and get out-of-the box observability features for highly dynamic microservice environments. </a:t>
            </a:r>
          </a:p>
          <a:p>
            <a:r>
              <a:rPr lang="en-US" dirty="0"/>
              <a:t>Using the CNCF Envoy project, OSM implements Service Mesh Interface (SMI) for securing and managing your microservice applications. </a:t>
            </a:r>
          </a:p>
          <a:p>
            <a:r>
              <a:rPr lang="en-US" dirty="0"/>
              <a:t>OSM uses the Envoy project to implement the Sidecar pattern. </a:t>
            </a:r>
          </a:p>
          <a:p>
            <a:r>
              <a:rPr lang="en-US" dirty="0"/>
              <a:t>It automatically injects an Envoy container into every Pod scheduled in a namespace managed by OSM. </a:t>
            </a:r>
            <a:endParaRPr lang="en-US" sz="2400" b="1" u="sng" dirty="0"/>
          </a:p>
        </p:txBody>
      </p:sp>
      <p:pic>
        <p:nvPicPr>
          <p:cNvPr id="3" name="Picture 2">
            <a:extLst>
              <a:ext uri="{FF2B5EF4-FFF2-40B4-BE49-F238E27FC236}">
                <a16:creationId xmlns:a16="http://schemas.microsoft.com/office/drawing/2014/main" id="{7E61D24F-923C-1A60-64EF-9B91175D5B40}"/>
              </a:ext>
            </a:extLst>
          </p:cNvPr>
          <p:cNvPicPr>
            <a:picLocks noChangeAspect="1"/>
          </p:cNvPicPr>
          <p:nvPr/>
        </p:nvPicPr>
        <p:blipFill>
          <a:blip r:embed="rId3"/>
          <a:stretch>
            <a:fillRect/>
          </a:stretch>
        </p:blipFill>
        <p:spPr>
          <a:xfrm>
            <a:off x="6012356" y="4114800"/>
            <a:ext cx="5875399" cy="2652218"/>
          </a:xfrm>
          <a:prstGeom prst="rect">
            <a:avLst/>
          </a:prstGeom>
        </p:spPr>
      </p:pic>
    </p:spTree>
    <p:extLst>
      <p:ext uri="{BB962C8B-B14F-4D97-AF65-F5344CB8AC3E}">
        <p14:creationId xmlns:p14="http://schemas.microsoft.com/office/powerpoint/2010/main" val="4466910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Open Service Mesh Features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3767185"/>
          </a:xfrm>
        </p:spPr>
        <p:txBody>
          <a:bodyPr/>
          <a:lstStyle/>
          <a:p>
            <a:r>
              <a:rPr lang="en-US" dirty="0"/>
              <a:t>Major OSM features include: </a:t>
            </a:r>
          </a:p>
          <a:p>
            <a:pPr lvl="1"/>
            <a:r>
              <a:rPr lang="en-US" sz="2400" b="1" dirty="0"/>
              <a:t>Secure service to service communication </a:t>
            </a:r>
            <a:r>
              <a:rPr lang="en-US" sz="2400" dirty="0"/>
              <a:t>by enabling </a:t>
            </a:r>
            <a:r>
              <a:rPr lang="en-US" sz="2400" dirty="0" err="1"/>
              <a:t>mTLS</a:t>
            </a:r>
            <a:r>
              <a:rPr lang="en-US" sz="2400" dirty="0"/>
              <a:t>. </a:t>
            </a:r>
          </a:p>
          <a:p>
            <a:pPr lvl="1"/>
            <a:r>
              <a:rPr lang="en-US" sz="2400" dirty="0"/>
              <a:t>Define and execute fine grained </a:t>
            </a:r>
            <a:r>
              <a:rPr lang="en-US" sz="2400" b="1" dirty="0"/>
              <a:t>access control policies </a:t>
            </a:r>
            <a:r>
              <a:rPr lang="en-US" sz="2400" dirty="0"/>
              <a:t>for services. </a:t>
            </a:r>
          </a:p>
          <a:p>
            <a:pPr lvl="1"/>
            <a:r>
              <a:rPr lang="en-US" sz="2400" dirty="0"/>
              <a:t>Easily and transparently </a:t>
            </a:r>
            <a:r>
              <a:rPr lang="en-US" sz="2400" b="1" dirty="0"/>
              <a:t>configure traffic shifting </a:t>
            </a:r>
            <a:r>
              <a:rPr lang="en-US" sz="2400" dirty="0"/>
              <a:t>for deployments (Canary).</a:t>
            </a:r>
          </a:p>
          <a:p>
            <a:pPr lvl="1"/>
            <a:r>
              <a:rPr lang="en-US" sz="2400" b="1" dirty="0"/>
              <a:t>Observability and insights </a:t>
            </a:r>
            <a:r>
              <a:rPr lang="en-US" sz="2400" dirty="0"/>
              <a:t>into application metrics for debugging and monitoring services. </a:t>
            </a:r>
          </a:p>
          <a:p>
            <a:pPr lvl="1"/>
            <a:r>
              <a:rPr lang="en-US" sz="2400" dirty="0"/>
              <a:t>Onboard applications onto the mesh by enabling </a:t>
            </a:r>
            <a:r>
              <a:rPr lang="en-US" sz="2400" b="1" dirty="0"/>
              <a:t>automatic sidecar injection of Envoy</a:t>
            </a:r>
            <a:r>
              <a:rPr lang="en-US" sz="2400" dirty="0"/>
              <a:t> proxy. </a:t>
            </a:r>
          </a:p>
          <a:p>
            <a:pPr lvl="1"/>
            <a:r>
              <a:rPr lang="en-US" sz="2400" dirty="0"/>
              <a:t>Easily integrates with Azure Kubernetes Service. </a:t>
            </a:r>
            <a:endParaRPr lang="en-US" sz="2400" b="1" u="sng" dirty="0"/>
          </a:p>
        </p:txBody>
      </p:sp>
    </p:spTree>
    <p:extLst>
      <p:ext uri="{BB962C8B-B14F-4D97-AF65-F5344CB8AC3E}">
        <p14:creationId xmlns:p14="http://schemas.microsoft.com/office/powerpoint/2010/main" val="18112769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Installing OSM</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3" y="1204778"/>
            <a:ext cx="11492900" cy="5478423"/>
          </a:xfrm>
        </p:spPr>
        <p:txBody>
          <a:bodyPr/>
          <a:lstStyle/>
          <a:p>
            <a:r>
              <a:rPr lang="en-US" sz="2800" dirty="0"/>
              <a:t>First, download the Open Service Mesh the </a:t>
            </a:r>
            <a:r>
              <a:rPr lang="en-US" sz="2800" b="1" dirty="0"/>
              <a:t>OSM command-line tool </a:t>
            </a:r>
            <a:r>
              <a:rPr lang="en-US" sz="2800" dirty="0"/>
              <a:t>and copy to a folder in your path. </a:t>
            </a:r>
          </a:p>
          <a:p>
            <a:r>
              <a:rPr lang="en-US" sz="2800" dirty="0"/>
              <a:t>Then install OSM on to your AKS cluster, using one of two methods:</a:t>
            </a:r>
          </a:p>
          <a:p>
            <a:pPr lvl="1"/>
            <a:r>
              <a:rPr lang="en-US" sz="2400" dirty="0"/>
              <a:t>Method #1 - Enable the AKS add-on (installs into </a:t>
            </a:r>
            <a:r>
              <a:rPr lang="en-US" sz="2400" b="1" dirty="0" err="1"/>
              <a:t>kube</a:t>
            </a:r>
            <a:r>
              <a:rPr lang="en-US" sz="2400" b="1" dirty="0"/>
              <a:t>-system</a:t>
            </a:r>
            <a:r>
              <a:rPr lang="en-US" sz="2400" dirty="0"/>
              <a:t> namespace): </a:t>
            </a:r>
          </a:p>
          <a:p>
            <a:pPr marL="228600" lvl="1" indent="0">
              <a:buNone/>
            </a:pPr>
            <a:endParaRPr lang="en-US" sz="2400" dirty="0"/>
          </a:p>
          <a:p>
            <a:pPr marL="457200" lvl="2" indent="0">
              <a:buNone/>
            </a:pPr>
            <a:r>
              <a:rPr lang="en-US" sz="1400" b="1" dirty="0">
                <a:solidFill>
                  <a:schemeClr val="accent1"/>
                </a:solidFill>
              </a:rPr>
              <a:t>Az </a:t>
            </a:r>
            <a:r>
              <a:rPr lang="en-US" sz="1400" b="1" dirty="0" err="1">
                <a:solidFill>
                  <a:schemeClr val="accent1"/>
                </a:solidFill>
              </a:rPr>
              <a:t>aks</a:t>
            </a:r>
            <a:r>
              <a:rPr lang="en-US" sz="1400" b="1" dirty="0">
                <a:solidFill>
                  <a:schemeClr val="accent1"/>
                </a:solidFill>
              </a:rPr>
              <a:t> enable-addons -g </a:t>
            </a:r>
            <a:r>
              <a:rPr lang="en-US" sz="1400" b="1" dirty="0" err="1">
                <a:solidFill>
                  <a:schemeClr val="accent1"/>
                </a:solidFill>
              </a:rPr>
              <a:t>resGroup</a:t>
            </a:r>
            <a:r>
              <a:rPr lang="en-US" sz="1400" b="1" dirty="0">
                <a:solidFill>
                  <a:schemeClr val="accent1"/>
                </a:solidFill>
              </a:rPr>
              <a:t> -n </a:t>
            </a:r>
            <a:r>
              <a:rPr lang="en-US" sz="1400" b="1" dirty="0" err="1">
                <a:solidFill>
                  <a:schemeClr val="accent1"/>
                </a:solidFill>
              </a:rPr>
              <a:t>clusterName</a:t>
            </a:r>
            <a:r>
              <a:rPr lang="en-US" sz="1400" b="1" dirty="0">
                <a:solidFill>
                  <a:schemeClr val="accent1"/>
                </a:solidFill>
              </a:rPr>
              <a:t> –-addons open-service-mesh </a:t>
            </a:r>
          </a:p>
          <a:p>
            <a:pPr marL="457200" lvl="2" indent="0">
              <a:buNone/>
            </a:pPr>
            <a:endParaRPr lang="en-US" sz="1400" b="1" dirty="0">
              <a:solidFill>
                <a:schemeClr val="accent1"/>
              </a:solidFill>
            </a:endParaRPr>
          </a:p>
          <a:p>
            <a:pPr lvl="1"/>
            <a:r>
              <a:rPr lang="en-US" sz="2400" dirty="0"/>
              <a:t>Method # 2 – Use the OSM command-line tool: </a:t>
            </a:r>
          </a:p>
          <a:p>
            <a:pPr marL="228600" lvl="1" indent="0">
              <a:buNone/>
            </a:pPr>
            <a:endParaRPr lang="en-US" sz="2400" dirty="0"/>
          </a:p>
          <a:p>
            <a:pPr marL="457200" lvl="2" indent="0">
              <a:buNone/>
            </a:pPr>
            <a:r>
              <a:rPr lang="en-US" sz="1400" b="1" dirty="0" err="1">
                <a:solidFill>
                  <a:schemeClr val="accent1"/>
                </a:solidFill>
              </a:rPr>
              <a:t>osm</a:t>
            </a:r>
            <a:r>
              <a:rPr lang="en-US" sz="1400" b="1" dirty="0">
                <a:solidFill>
                  <a:schemeClr val="accent1"/>
                </a:solidFill>
              </a:rPr>
              <a:t> install -–mesh-name “</a:t>
            </a:r>
            <a:r>
              <a:rPr lang="en-US" sz="1400" b="1" dirty="0" err="1">
                <a:solidFill>
                  <a:schemeClr val="accent1"/>
                </a:solidFill>
              </a:rPr>
              <a:t>osm</a:t>
            </a:r>
            <a:r>
              <a:rPr lang="en-US" sz="1400" b="1" dirty="0">
                <a:solidFill>
                  <a:schemeClr val="accent1"/>
                </a:solidFill>
              </a:rPr>
              <a:t>” -–</a:t>
            </a:r>
            <a:r>
              <a:rPr lang="en-US" sz="1400" b="1" dirty="0" err="1">
                <a:solidFill>
                  <a:schemeClr val="accent1"/>
                </a:solidFill>
              </a:rPr>
              <a:t>osm</a:t>
            </a:r>
            <a:r>
              <a:rPr lang="en-US" sz="1400" b="1" dirty="0">
                <a:solidFill>
                  <a:schemeClr val="accent1"/>
                </a:solidFill>
              </a:rPr>
              <a:t>-namespace “</a:t>
            </a:r>
            <a:r>
              <a:rPr lang="en-US" sz="1400" b="1" dirty="0" err="1">
                <a:solidFill>
                  <a:schemeClr val="accent1"/>
                </a:solidFill>
              </a:rPr>
              <a:t>osm</a:t>
            </a:r>
            <a:r>
              <a:rPr lang="en-US" sz="1400" b="1" dirty="0">
                <a:solidFill>
                  <a:schemeClr val="accent1"/>
                </a:solidFill>
              </a:rPr>
              <a:t>-system” </a:t>
            </a:r>
          </a:p>
          <a:p>
            <a:pPr marL="457200" lvl="2" indent="0">
              <a:buNone/>
            </a:pPr>
            <a:endParaRPr lang="en-US" sz="1400" b="1" dirty="0">
              <a:solidFill>
                <a:schemeClr val="accent1"/>
              </a:solidFill>
            </a:endParaRPr>
          </a:p>
          <a:p>
            <a:r>
              <a:rPr lang="en-US" sz="2800" dirty="0"/>
              <a:t>Finally, add the namespace(s) you want OSM to manage:</a:t>
            </a:r>
          </a:p>
          <a:p>
            <a:pPr marL="0" indent="0">
              <a:buNone/>
            </a:pPr>
            <a:endParaRPr lang="en-US" sz="2800" dirty="0"/>
          </a:p>
          <a:p>
            <a:pPr marL="457200" lvl="2" indent="0">
              <a:buNone/>
            </a:pPr>
            <a:r>
              <a:rPr lang="en-US" sz="1400" b="1" dirty="0" err="1">
                <a:solidFill>
                  <a:schemeClr val="accent1"/>
                </a:solidFill>
              </a:rPr>
              <a:t>osm</a:t>
            </a:r>
            <a:r>
              <a:rPr lang="en-US" sz="1400" b="1" dirty="0">
                <a:solidFill>
                  <a:schemeClr val="accent1"/>
                </a:solidFill>
              </a:rPr>
              <a:t> namespace add chained-</a:t>
            </a:r>
            <a:r>
              <a:rPr lang="en-US" sz="1400" b="1" dirty="0" err="1">
                <a:solidFill>
                  <a:schemeClr val="accent1"/>
                </a:solidFill>
              </a:rPr>
              <a:t>osm</a:t>
            </a:r>
            <a:r>
              <a:rPr lang="en-US" sz="1400" b="1" dirty="0">
                <a:solidFill>
                  <a:schemeClr val="accent1"/>
                </a:solidFill>
              </a:rPr>
              <a:t> </a:t>
            </a:r>
            <a:endParaRPr lang="en-US" sz="1400" b="1" u="sng" dirty="0">
              <a:solidFill>
                <a:schemeClr val="accent1"/>
              </a:solidFill>
            </a:endParaRPr>
          </a:p>
        </p:txBody>
      </p:sp>
    </p:spTree>
    <p:extLst>
      <p:ext uri="{BB962C8B-B14F-4D97-AF65-F5344CB8AC3E}">
        <p14:creationId xmlns:p14="http://schemas.microsoft.com/office/powerpoint/2010/main" val="12758923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Configuring OSM</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204778"/>
            <a:ext cx="6188093" cy="3545586"/>
          </a:xfrm>
        </p:spPr>
        <p:txBody>
          <a:bodyPr/>
          <a:lstStyle/>
          <a:p>
            <a:r>
              <a:rPr lang="en-US" dirty="0"/>
              <a:t>OSM uses a custom configuration resource to determine its behavior. </a:t>
            </a:r>
          </a:p>
          <a:p>
            <a:r>
              <a:rPr lang="en-US" dirty="0"/>
              <a:t>To edit the OSM configuration at: </a:t>
            </a:r>
          </a:p>
          <a:p>
            <a:pPr marL="0" indent="0">
              <a:buNone/>
            </a:pPr>
            <a:r>
              <a:rPr lang="en-US" sz="1800" dirty="0"/>
              <a:t>    </a:t>
            </a:r>
            <a:r>
              <a:rPr lang="en-US" sz="1800" dirty="0" err="1">
                <a:solidFill>
                  <a:schemeClr val="accent1"/>
                </a:solidFill>
              </a:rPr>
              <a:t>kubectl</a:t>
            </a:r>
            <a:r>
              <a:rPr lang="en-US" sz="1800" dirty="0">
                <a:solidFill>
                  <a:schemeClr val="accent1"/>
                </a:solidFill>
              </a:rPr>
              <a:t> edit </a:t>
            </a:r>
            <a:r>
              <a:rPr lang="en-US" sz="1800" dirty="0" err="1">
                <a:solidFill>
                  <a:schemeClr val="accent1"/>
                </a:solidFill>
              </a:rPr>
              <a:t>meshconfig</a:t>
            </a:r>
            <a:r>
              <a:rPr lang="en-US" sz="1800" dirty="0">
                <a:solidFill>
                  <a:schemeClr val="accent1"/>
                </a:solidFill>
              </a:rPr>
              <a:t> </a:t>
            </a:r>
            <a:r>
              <a:rPr lang="en-US" sz="1800" dirty="0" err="1">
                <a:solidFill>
                  <a:schemeClr val="accent1"/>
                </a:solidFill>
              </a:rPr>
              <a:t>osm</a:t>
            </a:r>
            <a:r>
              <a:rPr lang="en-US" sz="1800" dirty="0">
                <a:solidFill>
                  <a:schemeClr val="accent1"/>
                </a:solidFill>
              </a:rPr>
              <a:t>-mesh-config -n </a:t>
            </a:r>
            <a:r>
              <a:rPr lang="en-US" sz="1800" dirty="0" err="1">
                <a:solidFill>
                  <a:schemeClr val="accent1"/>
                </a:solidFill>
              </a:rPr>
              <a:t>kube</a:t>
            </a:r>
            <a:r>
              <a:rPr lang="en-US" sz="1800" dirty="0">
                <a:solidFill>
                  <a:schemeClr val="accent1"/>
                </a:solidFill>
              </a:rPr>
              <a:t>-system</a:t>
            </a:r>
          </a:p>
          <a:p>
            <a:r>
              <a:rPr lang="en-US" dirty="0"/>
              <a:t>Some important settings include:</a:t>
            </a:r>
          </a:p>
          <a:p>
            <a:pPr lvl="1"/>
            <a:r>
              <a:rPr lang="en-US" dirty="0" err="1"/>
              <a:t>enableIngressBackendPolicy</a:t>
            </a:r>
            <a:endParaRPr lang="en-US" dirty="0"/>
          </a:p>
          <a:p>
            <a:pPr lvl="1"/>
            <a:r>
              <a:rPr lang="en-US" dirty="0" err="1"/>
              <a:t>enablePermissiveTrafficPolicyMode</a:t>
            </a:r>
            <a:endParaRPr lang="en-US" dirty="0"/>
          </a:p>
          <a:p>
            <a:pPr lvl="1"/>
            <a:r>
              <a:rPr lang="en-US" dirty="0" err="1"/>
              <a:t>enableEgress</a:t>
            </a:r>
            <a:r>
              <a:rPr lang="en-US" dirty="0"/>
              <a:t> </a:t>
            </a:r>
          </a:p>
          <a:p>
            <a:pPr lvl="1"/>
            <a:r>
              <a:rPr lang="en-US" dirty="0" err="1"/>
              <a:t>enableEgressPolicy</a:t>
            </a:r>
            <a:r>
              <a:rPr lang="en-US" dirty="0"/>
              <a:t> </a:t>
            </a:r>
            <a:endParaRPr lang="en-US" b="1" u="sng" dirty="0"/>
          </a:p>
        </p:txBody>
      </p:sp>
      <p:pic>
        <p:nvPicPr>
          <p:cNvPr id="3" name="Picture 2">
            <a:extLst>
              <a:ext uri="{FF2B5EF4-FFF2-40B4-BE49-F238E27FC236}">
                <a16:creationId xmlns:a16="http://schemas.microsoft.com/office/drawing/2014/main" id="{1E093657-BB72-0BC5-3190-0C233F884E03}"/>
              </a:ext>
            </a:extLst>
          </p:cNvPr>
          <p:cNvPicPr>
            <a:picLocks noChangeAspect="1"/>
          </p:cNvPicPr>
          <p:nvPr/>
        </p:nvPicPr>
        <p:blipFill>
          <a:blip r:embed="rId3"/>
          <a:stretch>
            <a:fillRect/>
          </a:stretch>
        </p:blipFill>
        <p:spPr>
          <a:xfrm>
            <a:off x="7413140" y="1011198"/>
            <a:ext cx="4403667" cy="5601873"/>
          </a:xfrm>
          <a:prstGeom prst="rect">
            <a:avLst/>
          </a:prstGeom>
        </p:spPr>
      </p:pic>
    </p:spTree>
    <p:extLst>
      <p:ext uri="{BB962C8B-B14F-4D97-AF65-F5344CB8AC3E}">
        <p14:creationId xmlns:p14="http://schemas.microsoft.com/office/powerpoint/2010/main" val="30922375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Ingress Backend</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5" y="1204777"/>
            <a:ext cx="7763799" cy="5065393"/>
          </a:xfrm>
        </p:spPr>
        <p:txBody>
          <a:bodyPr/>
          <a:lstStyle/>
          <a:p>
            <a:r>
              <a:rPr lang="en-US" dirty="0"/>
              <a:t>Once OSM is installed, services will no longer be reachable directly from external IP addresses. </a:t>
            </a:r>
          </a:p>
          <a:p>
            <a:r>
              <a:rPr lang="en-US" dirty="0"/>
              <a:t>To restrict ingress traffic on backends to authorized clients, we create up the </a:t>
            </a:r>
            <a:r>
              <a:rPr lang="en-US" b="1" dirty="0" err="1"/>
              <a:t>IngressBackend</a:t>
            </a:r>
            <a:r>
              <a:rPr lang="en-US" dirty="0"/>
              <a:t> configuration such that only ingress traffic from the endpoints of the Nginx Ingress Controller service can route traffic to the service backend. </a:t>
            </a:r>
          </a:p>
          <a:p>
            <a:r>
              <a:rPr lang="en-US" dirty="0"/>
              <a:t>To be able to discover the endpoints of this service, we need OSM controller to monitor the corresponding namespace. </a:t>
            </a:r>
          </a:p>
          <a:p>
            <a:r>
              <a:rPr lang="en-US" dirty="0"/>
              <a:t>However, Nginx must NOT be injected with an Envoy sidecar to function properly. </a:t>
            </a:r>
          </a:p>
          <a:p>
            <a:pPr marL="0" indent="0">
              <a:buNone/>
            </a:pPr>
            <a:r>
              <a:rPr lang="en-US" dirty="0"/>
              <a:t>    </a:t>
            </a:r>
            <a:r>
              <a:rPr lang="en-US" sz="1800" dirty="0" err="1">
                <a:solidFill>
                  <a:schemeClr val="accent1"/>
                </a:solidFill>
              </a:rPr>
              <a:t>osm</a:t>
            </a:r>
            <a:r>
              <a:rPr lang="en-US" sz="1800" dirty="0">
                <a:solidFill>
                  <a:schemeClr val="accent1"/>
                </a:solidFill>
              </a:rPr>
              <a:t> namespace add ingress-basic –mesh-name “</a:t>
            </a:r>
            <a:r>
              <a:rPr lang="en-US" sz="1800" dirty="0" err="1">
                <a:solidFill>
                  <a:schemeClr val="accent1"/>
                </a:solidFill>
              </a:rPr>
              <a:t>osm</a:t>
            </a:r>
            <a:r>
              <a:rPr lang="en-US" sz="1800" dirty="0">
                <a:solidFill>
                  <a:schemeClr val="accent1"/>
                </a:solidFill>
              </a:rPr>
              <a:t>” --disable-sidecar-injection</a:t>
            </a:r>
            <a:r>
              <a:rPr lang="en-US" dirty="0"/>
              <a:t> </a:t>
            </a:r>
            <a:endParaRPr lang="en-US" b="1" u="sng" dirty="0"/>
          </a:p>
        </p:txBody>
      </p:sp>
      <p:pic>
        <p:nvPicPr>
          <p:cNvPr id="6" name="Picture 5">
            <a:extLst>
              <a:ext uri="{FF2B5EF4-FFF2-40B4-BE49-F238E27FC236}">
                <a16:creationId xmlns:a16="http://schemas.microsoft.com/office/drawing/2014/main" id="{A1F077C5-F710-B350-697E-4FFE99BF3020}"/>
              </a:ext>
            </a:extLst>
          </p:cNvPr>
          <p:cNvPicPr>
            <a:picLocks noChangeAspect="1"/>
          </p:cNvPicPr>
          <p:nvPr/>
        </p:nvPicPr>
        <p:blipFill>
          <a:blip r:embed="rId3"/>
          <a:stretch>
            <a:fillRect/>
          </a:stretch>
        </p:blipFill>
        <p:spPr>
          <a:xfrm>
            <a:off x="8352064" y="1011198"/>
            <a:ext cx="3839936" cy="5258972"/>
          </a:xfrm>
          <a:prstGeom prst="rect">
            <a:avLst/>
          </a:prstGeom>
        </p:spPr>
      </p:pic>
    </p:spTree>
    <p:extLst>
      <p:ext uri="{BB962C8B-B14F-4D97-AF65-F5344CB8AC3E}">
        <p14:creationId xmlns:p14="http://schemas.microsoft.com/office/powerpoint/2010/main" val="261565442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Traffic Management</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204778"/>
            <a:ext cx="11274443" cy="4949047"/>
          </a:xfrm>
        </p:spPr>
        <p:txBody>
          <a:bodyPr/>
          <a:lstStyle/>
          <a:p>
            <a:r>
              <a:rPr lang="en-US" dirty="0"/>
              <a:t>The traffic policy mode determines how OSM routes application traffic between pods within the service mesh. </a:t>
            </a:r>
          </a:p>
          <a:p>
            <a:r>
              <a:rPr lang="en-US" dirty="0"/>
              <a:t>OSM supports two distinct traffic policy modes for traffic management: </a:t>
            </a:r>
          </a:p>
          <a:p>
            <a:pPr lvl="1"/>
            <a:r>
              <a:rPr lang="en-US" b="1" dirty="0"/>
              <a:t>Permissive traffic policy mode </a:t>
            </a:r>
            <a:r>
              <a:rPr lang="en-US" dirty="0"/>
              <a:t>– All traffic is allowed. </a:t>
            </a:r>
          </a:p>
          <a:p>
            <a:pPr lvl="1"/>
            <a:r>
              <a:rPr lang="en-US" b="1" dirty="0"/>
              <a:t>SMI traffic policy mode </a:t>
            </a:r>
            <a:r>
              <a:rPr lang="en-US" dirty="0"/>
              <a:t>– No traffic is allowed by default. </a:t>
            </a:r>
          </a:p>
          <a:p>
            <a:r>
              <a:rPr lang="en-US" dirty="0"/>
              <a:t>All traffic is encrypted via </a:t>
            </a:r>
            <a:r>
              <a:rPr lang="en-US" dirty="0" err="1"/>
              <a:t>mTLS</a:t>
            </a:r>
            <a:r>
              <a:rPr lang="en-US" dirty="0"/>
              <a:t> regardless of the traffic policy mode.</a:t>
            </a:r>
          </a:p>
          <a:p>
            <a:r>
              <a:rPr lang="en-US" b="1" dirty="0"/>
              <a:t>Permissive traffic policy mode</a:t>
            </a:r>
            <a:r>
              <a:rPr lang="en-US" dirty="0"/>
              <a:t> bypasses SMI traffic access policy enforcement and is suitable in environments where explicitly defining traffic access policies for connectivity between applications is not feasible. </a:t>
            </a:r>
          </a:p>
          <a:p>
            <a:r>
              <a:rPr lang="en-US" dirty="0"/>
              <a:t>The traffic policy mode can be updated by editing OSM’s config file and setting the value of </a:t>
            </a:r>
            <a:r>
              <a:rPr lang="en-US" b="1" dirty="0" err="1"/>
              <a:t>enablePermissiveTrafficPolicyMode</a:t>
            </a:r>
            <a:r>
              <a:rPr lang="en-US" dirty="0"/>
              <a:t>: </a:t>
            </a:r>
          </a:p>
          <a:p>
            <a:pPr marL="0" indent="0">
              <a:buNone/>
            </a:pPr>
            <a:r>
              <a:rPr lang="en-US" dirty="0"/>
              <a:t>   </a:t>
            </a:r>
            <a:r>
              <a:rPr lang="en-US" sz="1800" dirty="0" err="1">
                <a:solidFill>
                  <a:schemeClr val="accent1"/>
                </a:solidFill>
              </a:rPr>
              <a:t>kubectl</a:t>
            </a:r>
            <a:r>
              <a:rPr lang="en-US" sz="1800" dirty="0">
                <a:solidFill>
                  <a:schemeClr val="accent1"/>
                </a:solidFill>
              </a:rPr>
              <a:t> edit </a:t>
            </a:r>
            <a:r>
              <a:rPr lang="en-US" sz="1800" dirty="0" err="1">
                <a:solidFill>
                  <a:schemeClr val="accent1"/>
                </a:solidFill>
              </a:rPr>
              <a:t>meshconfig</a:t>
            </a:r>
            <a:r>
              <a:rPr lang="en-US" sz="1800" dirty="0">
                <a:solidFill>
                  <a:schemeClr val="accent1"/>
                </a:solidFill>
              </a:rPr>
              <a:t> </a:t>
            </a:r>
            <a:r>
              <a:rPr lang="en-US" sz="1800" dirty="0" err="1">
                <a:solidFill>
                  <a:schemeClr val="accent1"/>
                </a:solidFill>
              </a:rPr>
              <a:t>osm</a:t>
            </a:r>
            <a:r>
              <a:rPr lang="en-US" sz="1800" dirty="0">
                <a:solidFill>
                  <a:schemeClr val="accent1"/>
                </a:solidFill>
              </a:rPr>
              <a:t>-mesh-config -n </a:t>
            </a:r>
            <a:r>
              <a:rPr lang="en-US" sz="1800" dirty="0" err="1">
                <a:solidFill>
                  <a:schemeClr val="accent1"/>
                </a:solidFill>
              </a:rPr>
              <a:t>kube</a:t>
            </a:r>
            <a:r>
              <a:rPr lang="en-US" sz="1800" dirty="0">
                <a:solidFill>
                  <a:schemeClr val="accent1"/>
                </a:solidFill>
              </a:rPr>
              <a:t>-system </a:t>
            </a:r>
            <a:endParaRPr lang="en-US" sz="1800" b="1" u="sng" dirty="0">
              <a:solidFill>
                <a:schemeClr val="accent1"/>
              </a:solidFill>
            </a:endParaRPr>
          </a:p>
        </p:txBody>
      </p:sp>
    </p:spTree>
    <p:extLst>
      <p:ext uri="{BB962C8B-B14F-4D97-AF65-F5344CB8AC3E}">
        <p14:creationId xmlns:p14="http://schemas.microsoft.com/office/powerpoint/2010/main" val="28020287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Taints and Tolerations</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1" y="1435096"/>
            <a:ext cx="4748087" cy="2154436"/>
          </a:xfrm>
          <a:solidFill>
            <a:schemeClr val="tx1">
              <a:lumMod val="75000"/>
              <a:lumOff val="25000"/>
            </a:schemeClr>
          </a:solidFill>
        </p:spPr>
        <p:txBody>
          <a:bodyPr/>
          <a:lstStyle/>
          <a:p>
            <a:pPr marL="0" indent="0">
              <a:buNone/>
            </a:pPr>
            <a:r>
              <a:rPr lang="en-US" sz="2000" dirty="0" err="1">
                <a:solidFill>
                  <a:schemeClr val="bg1"/>
                </a:solidFill>
              </a:rPr>
              <a:t>az</a:t>
            </a:r>
            <a:r>
              <a:rPr lang="en-US" sz="2000" dirty="0">
                <a:solidFill>
                  <a:schemeClr val="bg1"/>
                </a:solidFill>
              </a:rPr>
              <a:t> </a:t>
            </a:r>
            <a:r>
              <a:rPr lang="en-US" sz="2000" dirty="0" err="1">
                <a:solidFill>
                  <a:schemeClr val="bg1"/>
                </a:solidFill>
              </a:rPr>
              <a:t>aks</a:t>
            </a:r>
            <a:r>
              <a:rPr lang="en-US" sz="2000" dirty="0">
                <a:solidFill>
                  <a:schemeClr val="bg1"/>
                </a:solidFill>
              </a:rPr>
              <a:t> </a:t>
            </a:r>
            <a:r>
              <a:rPr lang="en-US" sz="2000" dirty="0" err="1">
                <a:solidFill>
                  <a:schemeClr val="bg1"/>
                </a:solidFill>
              </a:rPr>
              <a:t>nodepool</a:t>
            </a:r>
            <a:r>
              <a:rPr lang="en-US" sz="2000" dirty="0">
                <a:solidFill>
                  <a:schemeClr val="bg1"/>
                </a:solidFill>
              </a:rPr>
              <a:t> add \</a:t>
            </a:r>
          </a:p>
          <a:p>
            <a:pPr marL="0" indent="0">
              <a:buNone/>
            </a:pPr>
            <a:r>
              <a:rPr lang="en-US" sz="2000" dirty="0">
                <a:solidFill>
                  <a:schemeClr val="bg1"/>
                </a:solidFill>
              </a:rPr>
              <a:t>    --resource-group </a:t>
            </a:r>
            <a:r>
              <a:rPr lang="en-US" sz="2000" dirty="0" err="1">
                <a:solidFill>
                  <a:schemeClr val="bg1"/>
                </a:solidFill>
              </a:rPr>
              <a:t>myResourceGroup</a:t>
            </a:r>
            <a:r>
              <a:rPr lang="en-US" sz="2000" dirty="0">
                <a:solidFill>
                  <a:schemeClr val="bg1"/>
                </a:solidFill>
              </a:rPr>
              <a:t> \</a:t>
            </a:r>
          </a:p>
          <a:p>
            <a:pPr marL="0" indent="0">
              <a:buNone/>
            </a:pPr>
            <a:r>
              <a:rPr lang="en-US" sz="2000" dirty="0">
                <a:solidFill>
                  <a:schemeClr val="bg1"/>
                </a:solidFill>
              </a:rPr>
              <a:t>    --cluster-name </a:t>
            </a:r>
            <a:r>
              <a:rPr lang="en-US" sz="2000" dirty="0" err="1">
                <a:solidFill>
                  <a:schemeClr val="bg1"/>
                </a:solidFill>
              </a:rPr>
              <a:t>myAKSCluster</a:t>
            </a:r>
            <a:r>
              <a:rPr lang="en-US" sz="2000" dirty="0">
                <a:solidFill>
                  <a:schemeClr val="bg1"/>
                </a:solidFill>
              </a:rPr>
              <a:t> \</a:t>
            </a:r>
          </a:p>
          <a:p>
            <a:pPr marL="0" indent="0">
              <a:buNone/>
            </a:pPr>
            <a:r>
              <a:rPr lang="en-US" sz="2000" dirty="0">
                <a:solidFill>
                  <a:schemeClr val="bg1"/>
                </a:solidFill>
              </a:rPr>
              <a:t>    --name </a:t>
            </a:r>
            <a:r>
              <a:rPr lang="en-US" sz="2000" dirty="0" err="1">
                <a:solidFill>
                  <a:schemeClr val="bg1"/>
                </a:solidFill>
              </a:rPr>
              <a:t>taintnp</a:t>
            </a:r>
            <a:r>
              <a:rPr lang="en-US" sz="2000" dirty="0">
                <a:solidFill>
                  <a:schemeClr val="bg1"/>
                </a:solidFill>
              </a:rPr>
              <a:t> \</a:t>
            </a:r>
          </a:p>
          <a:p>
            <a:pPr marL="0" indent="0">
              <a:buNone/>
            </a:pPr>
            <a:r>
              <a:rPr lang="en-US" sz="2000" dirty="0">
                <a:solidFill>
                  <a:schemeClr val="bg1"/>
                </a:solidFill>
              </a:rPr>
              <a:t>    --node-taints </a:t>
            </a:r>
            <a:r>
              <a:rPr lang="en-US" sz="2000" dirty="0" err="1">
                <a:solidFill>
                  <a:schemeClr val="bg1"/>
                </a:solidFill>
              </a:rPr>
              <a:t>sku</a:t>
            </a:r>
            <a:r>
              <a:rPr lang="en-US" sz="2000" dirty="0">
                <a:solidFill>
                  <a:schemeClr val="bg1"/>
                </a:solidFill>
              </a:rPr>
              <a:t>=</a:t>
            </a:r>
            <a:r>
              <a:rPr lang="en-US" sz="2000" dirty="0" err="1">
                <a:solidFill>
                  <a:schemeClr val="bg1"/>
                </a:solidFill>
              </a:rPr>
              <a:t>gpu:NoSchedule</a:t>
            </a:r>
            <a:r>
              <a:rPr lang="en-US" sz="2000" dirty="0">
                <a:solidFill>
                  <a:schemeClr val="bg1"/>
                </a:solidFill>
              </a:rPr>
              <a:t> \</a:t>
            </a:r>
          </a:p>
          <a:p>
            <a:pPr marL="0" indent="0">
              <a:buNone/>
            </a:pPr>
            <a:r>
              <a:rPr lang="en-US" sz="2000" dirty="0">
                <a:solidFill>
                  <a:schemeClr val="bg1"/>
                </a:solidFill>
              </a:rPr>
              <a:t>    --no-wait</a:t>
            </a:r>
          </a:p>
        </p:txBody>
      </p:sp>
      <p:sp>
        <p:nvSpPr>
          <p:cNvPr id="5" name="TextBox 4">
            <a:extLst>
              <a:ext uri="{FF2B5EF4-FFF2-40B4-BE49-F238E27FC236}">
                <a16:creationId xmlns:a16="http://schemas.microsoft.com/office/drawing/2014/main" id="{3354E082-2CEA-F202-6C8F-8FA864994A92}"/>
              </a:ext>
            </a:extLst>
          </p:cNvPr>
          <p:cNvSpPr txBox="1"/>
          <p:nvPr/>
        </p:nvSpPr>
        <p:spPr>
          <a:xfrm>
            <a:off x="5732980" y="151179"/>
            <a:ext cx="6459020" cy="6555641"/>
          </a:xfrm>
          <a:prstGeom prst="rect">
            <a:avLst/>
          </a:prstGeom>
          <a:solidFill>
            <a:schemeClr val="tx1">
              <a:lumMod val="75000"/>
              <a:lumOff val="25000"/>
            </a:schemeClr>
          </a:solidFill>
        </p:spPr>
        <p:txBody>
          <a:bodyPr wrap="square">
            <a:spAutoFit/>
          </a:bodyPr>
          <a:lstStyle/>
          <a:p>
            <a:r>
              <a:rPr lang="en-US" sz="2000" dirty="0">
                <a:solidFill>
                  <a:schemeClr val="bg1"/>
                </a:solidFill>
              </a:rPr>
              <a:t>kind: Pod</a:t>
            </a:r>
          </a:p>
          <a:p>
            <a:r>
              <a:rPr lang="en-US" sz="2000" dirty="0" err="1">
                <a:solidFill>
                  <a:schemeClr val="bg1"/>
                </a:solidFill>
              </a:rPr>
              <a:t>apiVersion</a:t>
            </a:r>
            <a:r>
              <a:rPr lang="en-US" sz="2000" dirty="0">
                <a:solidFill>
                  <a:schemeClr val="bg1"/>
                </a:solidFill>
              </a:rPr>
              <a:t>: v1</a:t>
            </a:r>
          </a:p>
          <a:p>
            <a:r>
              <a:rPr lang="en-US" sz="2000" dirty="0">
                <a:solidFill>
                  <a:schemeClr val="bg1"/>
                </a:solidFill>
              </a:rPr>
              <a:t>metadata:</a:t>
            </a:r>
          </a:p>
          <a:p>
            <a:r>
              <a:rPr lang="en-US" sz="2000" dirty="0">
                <a:solidFill>
                  <a:schemeClr val="bg1"/>
                </a:solidFill>
              </a:rPr>
              <a:t>  name: </a:t>
            </a:r>
            <a:r>
              <a:rPr lang="en-US" sz="2000" dirty="0" err="1">
                <a:solidFill>
                  <a:schemeClr val="bg1"/>
                </a:solidFill>
              </a:rPr>
              <a:t>tf-mnist</a:t>
            </a:r>
            <a:endParaRPr lang="en-US" sz="2000" dirty="0">
              <a:solidFill>
                <a:schemeClr val="bg1"/>
              </a:solidFill>
            </a:endParaRPr>
          </a:p>
          <a:p>
            <a:r>
              <a:rPr lang="en-US" sz="2000" dirty="0">
                <a:solidFill>
                  <a:schemeClr val="bg1"/>
                </a:solidFill>
              </a:rPr>
              <a:t>spec:</a:t>
            </a:r>
          </a:p>
          <a:p>
            <a:r>
              <a:rPr lang="en-US" sz="2000" dirty="0">
                <a:solidFill>
                  <a:schemeClr val="bg1"/>
                </a:solidFill>
              </a:rPr>
              <a:t>  containers:</a:t>
            </a:r>
          </a:p>
          <a:p>
            <a:r>
              <a:rPr lang="en-US" sz="2000" dirty="0">
                <a:solidFill>
                  <a:schemeClr val="bg1"/>
                </a:solidFill>
              </a:rPr>
              <a:t>  - name: </a:t>
            </a:r>
            <a:r>
              <a:rPr lang="en-US" sz="2000" dirty="0" err="1">
                <a:solidFill>
                  <a:schemeClr val="bg1"/>
                </a:solidFill>
              </a:rPr>
              <a:t>tf-mnist</a:t>
            </a:r>
            <a:endParaRPr lang="en-US" sz="2000" dirty="0">
              <a:solidFill>
                <a:schemeClr val="bg1"/>
              </a:solidFill>
            </a:endParaRPr>
          </a:p>
          <a:p>
            <a:r>
              <a:rPr lang="en-US" sz="2000" dirty="0">
                <a:solidFill>
                  <a:schemeClr val="bg1"/>
                </a:solidFill>
              </a:rPr>
              <a:t>    image: mcr.microsoft.com/</a:t>
            </a:r>
            <a:r>
              <a:rPr lang="en-US" sz="2000" dirty="0" err="1">
                <a:solidFill>
                  <a:schemeClr val="bg1"/>
                </a:solidFill>
              </a:rPr>
              <a:t>azuredocs</a:t>
            </a:r>
            <a:r>
              <a:rPr lang="en-US" sz="2000" dirty="0">
                <a:solidFill>
                  <a:schemeClr val="bg1"/>
                </a:solidFill>
              </a:rPr>
              <a:t>/</a:t>
            </a:r>
            <a:r>
              <a:rPr lang="en-US" sz="2000" dirty="0" err="1">
                <a:solidFill>
                  <a:schemeClr val="bg1"/>
                </a:solidFill>
              </a:rPr>
              <a:t>samples-tf-mnist-demo:gpu</a:t>
            </a:r>
            <a:endParaRPr lang="en-US" sz="2000" dirty="0">
              <a:solidFill>
                <a:schemeClr val="bg1"/>
              </a:solidFill>
            </a:endParaRPr>
          </a:p>
          <a:p>
            <a:r>
              <a:rPr lang="en-US" sz="2000" dirty="0">
                <a:solidFill>
                  <a:schemeClr val="bg1"/>
                </a:solidFill>
              </a:rPr>
              <a:t>    resources:</a:t>
            </a:r>
          </a:p>
          <a:p>
            <a:r>
              <a:rPr lang="en-US" sz="2000" dirty="0">
                <a:solidFill>
                  <a:schemeClr val="bg1"/>
                </a:solidFill>
              </a:rPr>
              <a:t>      requests:</a:t>
            </a:r>
          </a:p>
          <a:p>
            <a:r>
              <a:rPr lang="en-US" sz="2000" dirty="0">
                <a:solidFill>
                  <a:schemeClr val="bg1"/>
                </a:solidFill>
              </a:rPr>
              <a:t>        </a:t>
            </a:r>
            <a:r>
              <a:rPr lang="en-US" sz="2000" dirty="0" err="1">
                <a:solidFill>
                  <a:schemeClr val="bg1"/>
                </a:solidFill>
              </a:rPr>
              <a:t>cpu</a:t>
            </a:r>
            <a:r>
              <a:rPr lang="en-US" sz="2000" dirty="0">
                <a:solidFill>
                  <a:schemeClr val="bg1"/>
                </a:solidFill>
              </a:rPr>
              <a:t>: 0.5</a:t>
            </a:r>
          </a:p>
          <a:p>
            <a:r>
              <a:rPr lang="en-US" sz="2000" dirty="0">
                <a:solidFill>
                  <a:schemeClr val="bg1"/>
                </a:solidFill>
              </a:rPr>
              <a:t>        memory: 2Gi</a:t>
            </a:r>
          </a:p>
          <a:p>
            <a:r>
              <a:rPr lang="en-US" sz="2000" dirty="0">
                <a:solidFill>
                  <a:schemeClr val="bg1"/>
                </a:solidFill>
              </a:rPr>
              <a:t>      limits:</a:t>
            </a:r>
          </a:p>
          <a:p>
            <a:r>
              <a:rPr lang="en-US" sz="2000" dirty="0">
                <a:solidFill>
                  <a:schemeClr val="bg1"/>
                </a:solidFill>
              </a:rPr>
              <a:t>        </a:t>
            </a:r>
            <a:r>
              <a:rPr lang="en-US" sz="2000" dirty="0" err="1">
                <a:solidFill>
                  <a:schemeClr val="bg1"/>
                </a:solidFill>
              </a:rPr>
              <a:t>cpu</a:t>
            </a:r>
            <a:r>
              <a:rPr lang="en-US" sz="2000" dirty="0">
                <a:solidFill>
                  <a:schemeClr val="bg1"/>
                </a:solidFill>
              </a:rPr>
              <a:t>: 4.0</a:t>
            </a:r>
          </a:p>
          <a:p>
            <a:r>
              <a:rPr lang="en-US" sz="2000" dirty="0">
                <a:solidFill>
                  <a:schemeClr val="bg1"/>
                </a:solidFill>
              </a:rPr>
              <a:t>        memory: 16Gi</a:t>
            </a:r>
          </a:p>
          <a:p>
            <a:r>
              <a:rPr lang="en-US" sz="2000" dirty="0">
                <a:solidFill>
                  <a:schemeClr val="bg1"/>
                </a:solidFill>
              </a:rPr>
              <a:t>  tolerations:</a:t>
            </a:r>
          </a:p>
          <a:p>
            <a:r>
              <a:rPr lang="en-US" sz="2000" dirty="0">
                <a:solidFill>
                  <a:schemeClr val="bg1"/>
                </a:solidFill>
              </a:rPr>
              <a:t>  - key: "</a:t>
            </a:r>
            <a:r>
              <a:rPr lang="en-US" sz="2000" dirty="0" err="1">
                <a:solidFill>
                  <a:schemeClr val="bg1"/>
                </a:solidFill>
              </a:rPr>
              <a:t>sku</a:t>
            </a:r>
            <a:r>
              <a:rPr lang="en-US" sz="2000" dirty="0">
                <a:solidFill>
                  <a:schemeClr val="bg1"/>
                </a:solidFill>
              </a:rPr>
              <a:t>"</a:t>
            </a:r>
          </a:p>
          <a:p>
            <a:r>
              <a:rPr lang="en-US" sz="2000" dirty="0">
                <a:solidFill>
                  <a:schemeClr val="bg1"/>
                </a:solidFill>
              </a:rPr>
              <a:t>    operator: "Equal"</a:t>
            </a:r>
          </a:p>
          <a:p>
            <a:r>
              <a:rPr lang="en-US" sz="2000" dirty="0">
                <a:solidFill>
                  <a:schemeClr val="bg1"/>
                </a:solidFill>
              </a:rPr>
              <a:t>    value: "</a:t>
            </a:r>
            <a:r>
              <a:rPr lang="en-US" sz="2000" dirty="0" err="1">
                <a:solidFill>
                  <a:schemeClr val="bg1"/>
                </a:solidFill>
              </a:rPr>
              <a:t>gpu</a:t>
            </a:r>
            <a:r>
              <a:rPr lang="en-US" sz="2000" dirty="0">
                <a:solidFill>
                  <a:schemeClr val="bg1"/>
                </a:solidFill>
              </a:rPr>
              <a:t>"</a:t>
            </a:r>
          </a:p>
          <a:p>
            <a:r>
              <a:rPr lang="en-US" sz="2000" dirty="0">
                <a:solidFill>
                  <a:schemeClr val="bg1"/>
                </a:solidFill>
              </a:rPr>
              <a:t>    effect: "</a:t>
            </a:r>
            <a:r>
              <a:rPr lang="en-US" sz="2000" dirty="0" err="1">
                <a:solidFill>
                  <a:schemeClr val="bg1"/>
                </a:solidFill>
              </a:rPr>
              <a:t>NoSchedule</a:t>
            </a:r>
            <a:r>
              <a:rPr lang="en-US" sz="2000" dirty="0">
                <a:solidFill>
                  <a:schemeClr val="bg1"/>
                </a:solidFill>
              </a:rPr>
              <a:t>"</a:t>
            </a:r>
          </a:p>
        </p:txBody>
      </p:sp>
    </p:spTree>
    <p:extLst>
      <p:ext uri="{BB962C8B-B14F-4D97-AF65-F5344CB8AC3E}">
        <p14:creationId xmlns:p14="http://schemas.microsoft.com/office/powerpoint/2010/main" val="22306107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SMI Traffic Policy Mode</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204778"/>
            <a:ext cx="11274443" cy="738664"/>
          </a:xfrm>
        </p:spPr>
        <p:txBody>
          <a:bodyPr/>
          <a:lstStyle/>
          <a:p>
            <a:r>
              <a:rPr lang="en-US" b="1" dirty="0"/>
              <a:t>SMI traffic access policy mode </a:t>
            </a:r>
            <a:r>
              <a:rPr lang="en-US" dirty="0"/>
              <a:t>is used if Permissive traffic policy mode is disabled (false).</a:t>
            </a:r>
            <a:endParaRPr lang="en-US" sz="1800" b="1" u="sng" dirty="0">
              <a:solidFill>
                <a:schemeClr val="accent1"/>
              </a:solidFill>
            </a:endParaRPr>
          </a:p>
        </p:txBody>
      </p:sp>
      <p:pic>
        <p:nvPicPr>
          <p:cNvPr id="3" name="Picture 2">
            <a:extLst>
              <a:ext uri="{FF2B5EF4-FFF2-40B4-BE49-F238E27FC236}">
                <a16:creationId xmlns:a16="http://schemas.microsoft.com/office/drawing/2014/main" id="{6D745CB7-2911-0F64-DBD5-941CC8D7196B}"/>
              </a:ext>
            </a:extLst>
          </p:cNvPr>
          <p:cNvPicPr>
            <a:picLocks noChangeAspect="1"/>
          </p:cNvPicPr>
          <p:nvPr/>
        </p:nvPicPr>
        <p:blipFill>
          <a:blip r:embed="rId3"/>
          <a:stretch>
            <a:fillRect/>
          </a:stretch>
        </p:blipFill>
        <p:spPr>
          <a:xfrm>
            <a:off x="8314471" y="1581037"/>
            <a:ext cx="3673203" cy="5178992"/>
          </a:xfrm>
          <a:prstGeom prst="rect">
            <a:avLst/>
          </a:prstGeom>
        </p:spPr>
      </p:pic>
      <p:pic>
        <p:nvPicPr>
          <p:cNvPr id="7" name="Picture 6">
            <a:extLst>
              <a:ext uri="{FF2B5EF4-FFF2-40B4-BE49-F238E27FC236}">
                <a16:creationId xmlns:a16="http://schemas.microsoft.com/office/drawing/2014/main" id="{87E22F03-C72F-D56F-9719-66B01697E959}"/>
              </a:ext>
            </a:extLst>
          </p:cNvPr>
          <p:cNvPicPr>
            <a:picLocks noChangeAspect="1"/>
          </p:cNvPicPr>
          <p:nvPr/>
        </p:nvPicPr>
        <p:blipFill>
          <a:blip r:embed="rId4"/>
          <a:stretch>
            <a:fillRect/>
          </a:stretch>
        </p:blipFill>
        <p:spPr>
          <a:xfrm>
            <a:off x="4683996" y="4139293"/>
            <a:ext cx="3518915" cy="2572575"/>
          </a:xfrm>
          <a:prstGeom prst="rect">
            <a:avLst/>
          </a:prstGeom>
        </p:spPr>
      </p:pic>
      <p:sp>
        <p:nvSpPr>
          <p:cNvPr id="8" name="Content Placeholder 4">
            <a:extLst>
              <a:ext uri="{FF2B5EF4-FFF2-40B4-BE49-F238E27FC236}">
                <a16:creationId xmlns:a16="http://schemas.microsoft.com/office/drawing/2014/main" id="{D5DDABD9-7E45-AC57-4B2E-E3DE87019A8A}"/>
              </a:ext>
            </a:extLst>
          </p:cNvPr>
          <p:cNvSpPr txBox="1">
            <a:spLocks/>
          </p:cNvSpPr>
          <p:nvPr/>
        </p:nvSpPr>
        <p:spPr>
          <a:xfrm>
            <a:off x="588264" y="2014607"/>
            <a:ext cx="7726207" cy="262225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uses Service Accounts to determine routing permissions between endpoints. </a:t>
            </a:r>
          </a:p>
          <a:p>
            <a:r>
              <a:rPr lang="en-US" dirty="0"/>
              <a:t>Add a Service Account to each Deployments and then use </a:t>
            </a:r>
            <a:r>
              <a:rPr lang="en-US" b="1" dirty="0" err="1"/>
              <a:t>TrafficTargets</a:t>
            </a:r>
            <a:r>
              <a:rPr lang="en-US" dirty="0"/>
              <a:t> to designate those accounts as </a:t>
            </a:r>
            <a:r>
              <a:rPr lang="en-US" u="sng" dirty="0"/>
              <a:t>sources</a:t>
            </a:r>
            <a:r>
              <a:rPr lang="en-US" dirty="0"/>
              <a:t> with permission to access the authorized </a:t>
            </a:r>
            <a:r>
              <a:rPr lang="en-US" u="sng" dirty="0"/>
              <a:t>destination</a:t>
            </a:r>
            <a:r>
              <a:rPr lang="en-US" dirty="0"/>
              <a:t>. </a:t>
            </a:r>
          </a:p>
          <a:p>
            <a:endParaRPr lang="en-US" sz="1800" b="1" u="sng" dirty="0">
              <a:solidFill>
                <a:schemeClr val="accent1"/>
              </a:solidFill>
            </a:endParaRPr>
          </a:p>
        </p:txBody>
      </p:sp>
      <p:sp>
        <p:nvSpPr>
          <p:cNvPr id="11" name="TextBox 10">
            <a:extLst>
              <a:ext uri="{FF2B5EF4-FFF2-40B4-BE49-F238E27FC236}">
                <a16:creationId xmlns:a16="http://schemas.microsoft.com/office/drawing/2014/main" id="{3085900B-0DF3-7987-38F2-077CFF35018F}"/>
              </a:ext>
            </a:extLst>
          </p:cNvPr>
          <p:cNvSpPr txBox="1"/>
          <p:nvPr/>
        </p:nvSpPr>
        <p:spPr>
          <a:xfrm>
            <a:off x="463210" y="4342058"/>
            <a:ext cx="4165006" cy="2308324"/>
          </a:xfrm>
          <a:prstGeom prst="rect">
            <a:avLst/>
          </a:prstGeom>
          <a:noFill/>
        </p:spPr>
        <p:txBody>
          <a:bodyPr wrap="square">
            <a:spAutoFit/>
          </a:bodyPr>
          <a:lstStyle/>
          <a:p>
            <a:pPr marL="285750" indent="-285750">
              <a:buFont typeface="Arial" panose="020B0604020202020204" pitchFamily="34" charset="0"/>
              <a:buChar char="•"/>
            </a:pPr>
            <a:r>
              <a:rPr lang="en-US" sz="2400" b="1" dirty="0" err="1"/>
              <a:t>HTTPRouteGroups</a:t>
            </a:r>
            <a:r>
              <a:rPr lang="en-US" sz="2400" dirty="0"/>
              <a:t> are used for fine-grain control over which destinations are accessible and which methods and headers can reach them. </a:t>
            </a:r>
          </a:p>
        </p:txBody>
      </p:sp>
    </p:spTree>
    <p:extLst>
      <p:ext uri="{BB962C8B-B14F-4D97-AF65-F5344CB8AC3E}">
        <p14:creationId xmlns:p14="http://schemas.microsoft.com/office/powerpoint/2010/main" val="42661862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Chained Application Managed by OSM</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4" y="1204778"/>
            <a:ext cx="11274443" cy="369332"/>
          </a:xfrm>
        </p:spPr>
        <p:txBody>
          <a:bodyPr/>
          <a:lstStyle/>
          <a:p>
            <a:r>
              <a:rPr lang="en-US" dirty="0"/>
              <a:t>In OSM, the chained application’s traffic is controlled and managed</a:t>
            </a:r>
          </a:p>
        </p:txBody>
      </p:sp>
      <p:pic>
        <p:nvPicPr>
          <p:cNvPr id="3" name="Picture 2">
            <a:extLst>
              <a:ext uri="{FF2B5EF4-FFF2-40B4-BE49-F238E27FC236}">
                <a16:creationId xmlns:a16="http://schemas.microsoft.com/office/drawing/2014/main" id="{0C0746E9-BA8B-C188-28C8-F601EA362958}"/>
              </a:ext>
            </a:extLst>
          </p:cNvPr>
          <p:cNvPicPr>
            <a:picLocks noChangeAspect="1"/>
          </p:cNvPicPr>
          <p:nvPr/>
        </p:nvPicPr>
        <p:blipFill rotWithShape="1">
          <a:blip r:embed="rId3"/>
          <a:srcRect t="4560"/>
          <a:stretch/>
        </p:blipFill>
        <p:spPr>
          <a:xfrm>
            <a:off x="471054" y="2202874"/>
            <a:ext cx="9926781" cy="4040914"/>
          </a:xfrm>
          <a:prstGeom prst="rect">
            <a:avLst/>
          </a:prstGeom>
        </p:spPr>
      </p:pic>
    </p:spTree>
    <p:extLst>
      <p:ext uri="{BB962C8B-B14F-4D97-AF65-F5344CB8AC3E}">
        <p14:creationId xmlns:p14="http://schemas.microsoft.com/office/powerpoint/2010/main" val="1299289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Traffic Split (Canary Release)</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7053505" cy="4825092"/>
          </a:xfrm>
        </p:spPr>
        <p:txBody>
          <a:bodyPr/>
          <a:lstStyle/>
          <a:p>
            <a:r>
              <a:rPr lang="en-US" dirty="0"/>
              <a:t>There are times you want to release an update to an application to only a portion of users (maybe only half).</a:t>
            </a:r>
          </a:p>
          <a:p>
            <a:r>
              <a:rPr lang="en-US" dirty="0"/>
              <a:t>Most ingress controllers support splitting </a:t>
            </a:r>
            <a:r>
              <a:rPr lang="en-US" u="sng" dirty="0"/>
              <a:t>external</a:t>
            </a:r>
            <a:r>
              <a:rPr lang="en-US" dirty="0"/>
              <a:t> traffic across multiple services by weight. </a:t>
            </a:r>
          </a:p>
          <a:p>
            <a:r>
              <a:rPr lang="en-US" dirty="0"/>
              <a:t>This is known as a </a:t>
            </a:r>
            <a:r>
              <a:rPr lang="en-US" b="1" dirty="0"/>
              <a:t>Canary</a:t>
            </a:r>
            <a:r>
              <a:rPr lang="en-US" dirty="0"/>
              <a:t> release. </a:t>
            </a:r>
          </a:p>
          <a:p>
            <a:r>
              <a:rPr lang="en-US" dirty="0"/>
              <a:t>OSM allow you to perform Canary released </a:t>
            </a:r>
            <a:r>
              <a:rPr lang="en-US" u="sng" dirty="0"/>
              <a:t>internally</a:t>
            </a:r>
            <a:r>
              <a:rPr lang="en-US" dirty="0"/>
              <a:t> to your application between microservices. </a:t>
            </a:r>
          </a:p>
          <a:p>
            <a:r>
              <a:rPr lang="en-US" dirty="0"/>
              <a:t>You can use OSM to split the traffic between several backend endpoints, while preserving the routing configuration between services.</a:t>
            </a:r>
            <a:endParaRPr lang="en-US" b="1" u="sng" dirty="0"/>
          </a:p>
        </p:txBody>
      </p:sp>
      <p:pic>
        <p:nvPicPr>
          <p:cNvPr id="3" name="Picture 2">
            <a:extLst>
              <a:ext uri="{FF2B5EF4-FFF2-40B4-BE49-F238E27FC236}">
                <a16:creationId xmlns:a16="http://schemas.microsoft.com/office/drawing/2014/main" id="{786EED3A-56CF-819D-482A-4473D30E7721}"/>
              </a:ext>
            </a:extLst>
          </p:cNvPr>
          <p:cNvPicPr>
            <a:picLocks noChangeAspect="1"/>
          </p:cNvPicPr>
          <p:nvPr/>
        </p:nvPicPr>
        <p:blipFill rotWithShape="1">
          <a:blip r:embed="rId3"/>
          <a:srcRect l="3876" t="6264" r="3782" b="3430"/>
          <a:stretch/>
        </p:blipFill>
        <p:spPr>
          <a:xfrm>
            <a:off x="7731578" y="1265464"/>
            <a:ext cx="4278085" cy="4825093"/>
          </a:xfrm>
          <a:prstGeom prst="rect">
            <a:avLst/>
          </a:prstGeom>
        </p:spPr>
      </p:pic>
    </p:spTree>
    <p:extLst>
      <p:ext uri="{BB962C8B-B14F-4D97-AF65-F5344CB8AC3E}">
        <p14:creationId xmlns:p14="http://schemas.microsoft.com/office/powerpoint/2010/main" val="159688036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Traffic Split (Canary Release)</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11257370" cy="738664"/>
          </a:xfrm>
        </p:spPr>
        <p:txBody>
          <a:bodyPr/>
          <a:lstStyle/>
          <a:p>
            <a:r>
              <a:rPr lang="en-US" dirty="0"/>
              <a:t>In the sample app, we can split the traffic between 2 different versions of the Step2 microservice, one written in C# .NET and the other written in NodeJS. </a:t>
            </a:r>
          </a:p>
        </p:txBody>
      </p:sp>
      <p:pic>
        <p:nvPicPr>
          <p:cNvPr id="6" name="Picture 5">
            <a:extLst>
              <a:ext uri="{FF2B5EF4-FFF2-40B4-BE49-F238E27FC236}">
                <a16:creationId xmlns:a16="http://schemas.microsoft.com/office/drawing/2014/main" id="{2131F893-3909-0189-7562-9BF360C214B1}"/>
              </a:ext>
            </a:extLst>
          </p:cNvPr>
          <p:cNvPicPr>
            <a:picLocks noChangeAspect="1"/>
          </p:cNvPicPr>
          <p:nvPr/>
        </p:nvPicPr>
        <p:blipFill>
          <a:blip r:embed="rId3"/>
          <a:stretch>
            <a:fillRect/>
          </a:stretch>
        </p:blipFill>
        <p:spPr>
          <a:xfrm>
            <a:off x="1638879" y="2074673"/>
            <a:ext cx="8779739" cy="3132425"/>
          </a:xfrm>
          <a:prstGeom prst="rect">
            <a:avLst/>
          </a:prstGeom>
        </p:spPr>
      </p:pic>
      <p:sp>
        <p:nvSpPr>
          <p:cNvPr id="7" name="Content Placeholder 4">
            <a:extLst>
              <a:ext uri="{FF2B5EF4-FFF2-40B4-BE49-F238E27FC236}">
                <a16:creationId xmlns:a16="http://schemas.microsoft.com/office/drawing/2014/main" id="{3C63EA79-23B6-A72B-D899-C39FF0CC697C}"/>
              </a:ext>
            </a:extLst>
          </p:cNvPr>
          <p:cNvSpPr txBox="1">
            <a:spLocks/>
          </p:cNvSpPr>
          <p:nvPr/>
        </p:nvSpPr>
        <p:spPr>
          <a:xfrm>
            <a:off x="588266" y="5070195"/>
            <a:ext cx="1125737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By splitting traffic evenly between the two microservices, you can compare their performance against each other</a:t>
            </a:r>
          </a:p>
        </p:txBody>
      </p:sp>
    </p:spTree>
    <p:extLst>
      <p:ext uri="{BB962C8B-B14F-4D97-AF65-F5344CB8AC3E}">
        <p14:creationId xmlns:p14="http://schemas.microsoft.com/office/powerpoint/2010/main" val="4784570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Egress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7440443" cy="5010602"/>
          </a:xfrm>
        </p:spPr>
        <p:txBody>
          <a:bodyPr/>
          <a:lstStyle/>
          <a:p>
            <a:r>
              <a:rPr lang="en-US" dirty="0"/>
              <a:t>OSM allows you to control how cluster services access Internet and external services, referred to as </a:t>
            </a:r>
            <a:r>
              <a:rPr lang="en-US" b="1" dirty="0"/>
              <a:t>Egress</a:t>
            </a:r>
            <a:r>
              <a:rPr lang="en-US" dirty="0"/>
              <a:t> traffic. </a:t>
            </a:r>
          </a:p>
          <a:p>
            <a:r>
              <a:rPr lang="en-US" dirty="0"/>
              <a:t>OSM redirects all outbound traffic from a Pod within the mesh to the Pod’s sidecar proxy. </a:t>
            </a:r>
          </a:p>
          <a:p>
            <a:r>
              <a:rPr lang="en-US" dirty="0"/>
              <a:t>There are two mechanisms to configure Egress:</a:t>
            </a:r>
          </a:p>
          <a:p>
            <a:pPr lvl="1"/>
            <a:r>
              <a:rPr lang="en-US" dirty="0"/>
              <a:t>Using the </a:t>
            </a:r>
            <a:r>
              <a:rPr lang="en-US" b="1" dirty="0"/>
              <a:t>Egress policy API</a:t>
            </a:r>
            <a:r>
              <a:rPr lang="en-US" dirty="0"/>
              <a:t>, to provide fine grained access control over external traffic. </a:t>
            </a:r>
          </a:p>
          <a:p>
            <a:pPr lvl="1"/>
            <a:r>
              <a:rPr lang="en-US" dirty="0"/>
              <a:t>Using the mesh-wide global Egress passthrough affects all pods in the mesh (</a:t>
            </a:r>
            <a:r>
              <a:rPr lang="en-US" i="1" dirty="0" err="1"/>
              <a:t>enableEgress</a:t>
            </a:r>
            <a:r>
              <a:rPr lang="en-US" dirty="0"/>
              <a:t> in </a:t>
            </a:r>
            <a:r>
              <a:rPr lang="en-US" i="1" dirty="0" err="1"/>
              <a:t>MeshConfig</a:t>
            </a:r>
            <a:r>
              <a:rPr lang="en-US" dirty="0"/>
              <a:t>). </a:t>
            </a:r>
          </a:p>
          <a:p>
            <a:pPr lvl="1"/>
            <a:r>
              <a:rPr lang="en-US" dirty="0"/>
              <a:t>When disabled, traffic from pods within the mesh will not be able to access external services outside the cluster</a:t>
            </a:r>
            <a:endParaRPr lang="en-US" b="1" u="sng" dirty="0"/>
          </a:p>
        </p:txBody>
      </p:sp>
      <p:pic>
        <p:nvPicPr>
          <p:cNvPr id="6" name="Picture 5">
            <a:extLst>
              <a:ext uri="{FF2B5EF4-FFF2-40B4-BE49-F238E27FC236}">
                <a16:creationId xmlns:a16="http://schemas.microsoft.com/office/drawing/2014/main" id="{941F68E7-9B59-36E9-D91B-E3466E4A54CB}"/>
              </a:ext>
            </a:extLst>
          </p:cNvPr>
          <p:cNvPicPr>
            <a:picLocks noChangeAspect="1"/>
          </p:cNvPicPr>
          <p:nvPr/>
        </p:nvPicPr>
        <p:blipFill>
          <a:blip r:embed="rId3"/>
          <a:stretch>
            <a:fillRect/>
          </a:stretch>
        </p:blipFill>
        <p:spPr>
          <a:xfrm>
            <a:off x="8028709" y="1011198"/>
            <a:ext cx="4163291" cy="4621059"/>
          </a:xfrm>
          <a:prstGeom prst="rect">
            <a:avLst/>
          </a:prstGeom>
        </p:spPr>
      </p:pic>
    </p:spTree>
    <p:extLst>
      <p:ext uri="{BB962C8B-B14F-4D97-AF65-F5344CB8AC3E}">
        <p14:creationId xmlns:p14="http://schemas.microsoft.com/office/powerpoint/2010/main" val="370564212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Observability with Prometheus and Grafana</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11513679" cy="2880789"/>
          </a:xfrm>
        </p:spPr>
        <p:txBody>
          <a:bodyPr/>
          <a:lstStyle/>
          <a:p>
            <a:r>
              <a:rPr lang="en-US" dirty="0"/>
              <a:t>OSM supports integration with </a:t>
            </a:r>
            <a:r>
              <a:rPr lang="en-US" b="1" dirty="0"/>
              <a:t>Prometheus</a:t>
            </a:r>
            <a:r>
              <a:rPr lang="en-US" dirty="0"/>
              <a:t> and </a:t>
            </a:r>
            <a:r>
              <a:rPr lang="en-US" b="1" dirty="0"/>
              <a:t>Grafana</a:t>
            </a:r>
            <a:r>
              <a:rPr lang="en-US" dirty="0"/>
              <a:t> for observability and monitoring of OSM. </a:t>
            </a:r>
          </a:p>
          <a:p>
            <a:r>
              <a:rPr lang="en-US" dirty="0"/>
              <a:t>OSM can be configured to send metrics to an existing Prometheus server, or it can deploy its own instance. </a:t>
            </a:r>
          </a:p>
          <a:p>
            <a:r>
              <a:rPr lang="en-US" dirty="0"/>
              <a:t>Use the CLI to enable metrics for a given namespace: </a:t>
            </a:r>
          </a:p>
          <a:p>
            <a:pPr marL="0" indent="0">
              <a:buNone/>
            </a:pPr>
            <a:r>
              <a:rPr lang="en-US" dirty="0"/>
              <a:t>      </a:t>
            </a:r>
            <a:r>
              <a:rPr lang="en-US" i="1" dirty="0" err="1">
                <a:solidFill>
                  <a:schemeClr val="accent1"/>
                </a:solidFill>
              </a:rPr>
              <a:t>osm</a:t>
            </a:r>
            <a:r>
              <a:rPr lang="en-US" i="1" dirty="0">
                <a:solidFill>
                  <a:schemeClr val="accent1"/>
                </a:solidFill>
              </a:rPr>
              <a:t> metrics enable --namespace chained-</a:t>
            </a:r>
            <a:r>
              <a:rPr lang="en-US" i="1" dirty="0" err="1">
                <a:solidFill>
                  <a:schemeClr val="accent1"/>
                </a:solidFill>
              </a:rPr>
              <a:t>osm</a:t>
            </a:r>
            <a:r>
              <a:rPr lang="en-US" i="1" dirty="0">
                <a:solidFill>
                  <a:schemeClr val="accent1"/>
                </a:solidFill>
              </a:rPr>
              <a:t> </a:t>
            </a:r>
          </a:p>
          <a:p>
            <a:r>
              <a:rPr lang="en-US" dirty="0"/>
              <a:t>When enabled, the </a:t>
            </a:r>
            <a:r>
              <a:rPr lang="en-US" b="1" dirty="0" err="1"/>
              <a:t>osm</a:t>
            </a:r>
            <a:r>
              <a:rPr lang="en-US" b="1" dirty="0"/>
              <a:t>-injector</a:t>
            </a:r>
            <a:r>
              <a:rPr lang="en-US" dirty="0"/>
              <a:t> adds annotations to all Pods in the namespace. </a:t>
            </a:r>
            <a:endParaRPr lang="en-US" b="1" u="sng" dirty="0"/>
          </a:p>
        </p:txBody>
      </p:sp>
      <p:pic>
        <p:nvPicPr>
          <p:cNvPr id="3" name="Picture 2">
            <a:extLst>
              <a:ext uri="{FF2B5EF4-FFF2-40B4-BE49-F238E27FC236}">
                <a16:creationId xmlns:a16="http://schemas.microsoft.com/office/drawing/2014/main" id="{20BC57C0-9C6F-78D5-741F-DB9B41BFF606}"/>
              </a:ext>
            </a:extLst>
          </p:cNvPr>
          <p:cNvPicPr>
            <a:picLocks noChangeAspect="1"/>
          </p:cNvPicPr>
          <p:nvPr/>
        </p:nvPicPr>
        <p:blipFill>
          <a:blip r:embed="rId3"/>
          <a:stretch>
            <a:fillRect/>
          </a:stretch>
        </p:blipFill>
        <p:spPr>
          <a:xfrm>
            <a:off x="5686228" y="4218710"/>
            <a:ext cx="6415717" cy="2133599"/>
          </a:xfrm>
          <a:prstGeom prst="rect">
            <a:avLst/>
          </a:prstGeom>
        </p:spPr>
      </p:pic>
    </p:spTree>
    <p:extLst>
      <p:ext uri="{BB962C8B-B14F-4D97-AF65-F5344CB8AC3E}">
        <p14:creationId xmlns:p14="http://schemas.microsoft.com/office/powerpoint/2010/main" val="137354951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Observability with Azure Monitor</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11513679" cy="2511457"/>
          </a:xfrm>
        </p:spPr>
        <p:txBody>
          <a:bodyPr/>
          <a:lstStyle/>
          <a:p>
            <a:r>
              <a:rPr lang="en-US" dirty="0"/>
              <a:t>OSM also supports metrics observability using Azure Monitor. </a:t>
            </a:r>
          </a:p>
          <a:p>
            <a:r>
              <a:rPr lang="en-US" dirty="0"/>
              <a:t>Metrics must be enabled for the namespace: </a:t>
            </a:r>
          </a:p>
          <a:p>
            <a:pPr marL="0" indent="0">
              <a:buNone/>
            </a:pPr>
            <a:r>
              <a:rPr lang="en-US" dirty="0"/>
              <a:t>      </a:t>
            </a:r>
            <a:r>
              <a:rPr lang="en-US" dirty="0" err="1">
                <a:solidFill>
                  <a:schemeClr val="accent1"/>
                </a:solidFill>
              </a:rPr>
              <a:t>osm</a:t>
            </a:r>
            <a:r>
              <a:rPr lang="en-US" dirty="0">
                <a:solidFill>
                  <a:schemeClr val="accent1"/>
                </a:solidFill>
              </a:rPr>
              <a:t> metrics enable --namespace chained-</a:t>
            </a:r>
            <a:r>
              <a:rPr lang="en-US" dirty="0" err="1">
                <a:solidFill>
                  <a:schemeClr val="accent1"/>
                </a:solidFill>
              </a:rPr>
              <a:t>osm</a:t>
            </a:r>
            <a:r>
              <a:rPr lang="en-US" dirty="0"/>
              <a:t> </a:t>
            </a:r>
          </a:p>
          <a:p>
            <a:r>
              <a:rPr lang="en-US" dirty="0"/>
              <a:t>Create a </a:t>
            </a:r>
            <a:r>
              <a:rPr lang="en-US" dirty="0" err="1"/>
              <a:t>ConfigMap</a:t>
            </a:r>
            <a:r>
              <a:rPr lang="en-US" dirty="0"/>
              <a:t> in the </a:t>
            </a:r>
            <a:r>
              <a:rPr lang="en-US" dirty="0" err="1"/>
              <a:t>kube</a:t>
            </a:r>
            <a:r>
              <a:rPr lang="en-US" dirty="0"/>
              <a:t>-system namespace, enabling Azure Monitor integration with OSM. </a:t>
            </a:r>
          </a:p>
          <a:p>
            <a:r>
              <a:rPr lang="en-US" dirty="0"/>
              <a:t>Use Kusto to query the metrics in Log Analytics: </a:t>
            </a:r>
            <a:endParaRPr lang="en-US" b="1" u="sng" dirty="0"/>
          </a:p>
        </p:txBody>
      </p:sp>
      <p:pic>
        <p:nvPicPr>
          <p:cNvPr id="6" name="Picture 5">
            <a:extLst>
              <a:ext uri="{FF2B5EF4-FFF2-40B4-BE49-F238E27FC236}">
                <a16:creationId xmlns:a16="http://schemas.microsoft.com/office/drawing/2014/main" id="{643910D1-148E-875A-4587-56B0ED0F8BC4}"/>
              </a:ext>
            </a:extLst>
          </p:cNvPr>
          <p:cNvPicPr>
            <a:picLocks noChangeAspect="1"/>
          </p:cNvPicPr>
          <p:nvPr/>
        </p:nvPicPr>
        <p:blipFill>
          <a:blip r:embed="rId3"/>
          <a:stretch>
            <a:fillRect/>
          </a:stretch>
        </p:blipFill>
        <p:spPr>
          <a:xfrm>
            <a:off x="7325872" y="3044756"/>
            <a:ext cx="4866128" cy="3813244"/>
          </a:xfrm>
          <a:prstGeom prst="rect">
            <a:avLst/>
          </a:prstGeom>
        </p:spPr>
      </p:pic>
      <p:pic>
        <p:nvPicPr>
          <p:cNvPr id="8" name="Picture 7">
            <a:extLst>
              <a:ext uri="{FF2B5EF4-FFF2-40B4-BE49-F238E27FC236}">
                <a16:creationId xmlns:a16="http://schemas.microsoft.com/office/drawing/2014/main" id="{7E244745-338F-DFDB-72B2-FDA7C650D809}"/>
              </a:ext>
            </a:extLst>
          </p:cNvPr>
          <p:cNvPicPr>
            <a:picLocks noChangeAspect="1"/>
          </p:cNvPicPr>
          <p:nvPr/>
        </p:nvPicPr>
        <p:blipFill>
          <a:blip r:embed="rId4"/>
          <a:stretch>
            <a:fillRect/>
          </a:stretch>
        </p:blipFill>
        <p:spPr>
          <a:xfrm>
            <a:off x="1555827" y="3909813"/>
            <a:ext cx="5195167" cy="2294162"/>
          </a:xfrm>
          <a:prstGeom prst="rect">
            <a:avLst/>
          </a:prstGeom>
        </p:spPr>
      </p:pic>
    </p:spTree>
    <p:extLst>
      <p:ext uri="{BB962C8B-B14F-4D97-AF65-F5344CB8AC3E}">
        <p14:creationId xmlns:p14="http://schemas.microsoft.com/office/powerpoint/2010/main" val="13066361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OSM – Observability with Application Insights</a:t>
            </a:r>
          </a:p>
        </p:txBody>
      </p:sp>
      <p:sp>
        <p:nvSpPr>
          <p:cNvPr id="5" name="Content Placeholder 4">
            <a:extLst>
              <a:ext uri="{FF2B5EF4-FFF2-40B4-BE49-F238E27FC236}">
                <a16:creationId xmlns:a16="http://schemas.microsoft.com/office/drawing/2014/main" id="{3A374899-88E3-F81A-21EB-A0F5FED1143A}"/>
              </a:ext>
            </a:extLst>
          </p:cNvPr>
          <p:cNvSpPr>
            <a:spLocks noGrp="1"/>
          </p:cNvSpPr>
          <p:nvPr>
            <p:ph sz="quarter" idx="11"/>
          </p:nvPr>
        </p:nvSpPr>
        <p:spPr>
          <a:xfrm>
            <a:off x="588266" y="1204777"/>
            <a:ext cx="11513679" cy="1551194"/>
          </a:xfrm>
        </p:spPr>
        <p:txBody>
          <a:bodyPr/>
          <a:lstStyle/>
          <a:p>
            <a:r>
              <a:rPr lang="en-US" dirty="0"/>
              <a:t>As long as </a:t>
            </a:r>
            <a:r>
              <a:rPr lang="en-US" b="1" dirty="0"/>
              <a:t>Egress</a:t>
            </a:r>
            <a:r>
              <a:rPr lang="en-US" dirty="0"/>
              <a:t> traffic is allowed, you can use </a:t>
            </a:r>
            <a:r>
              <a:rPr lang="en-US" b="1" dirty="0"/>
              <a:t>Application Insights </a:t>
            </a:r>
            <a:r>
              <a:rPr lang="en-US" dirty="0"/>
              <a:t>for microservice-level observability and troubleshooting. </a:t>
            </a:r>
          </a:p>
          <a:p>
            <a:r>
              <a:rPr lang="en-US" dirty="0"/>
              <a:t>Set the </a:t>
            </a:r>
            <a:r>
              <a:rPr lang="en-US" b="1" dirty="0"/>
              <a:t>APPINSIGHTS_INSTRUMENTATIONKEY </a:t>
            </a:r>
            <a:r>
              <a:rPr lang="en-US" dirty="0"/>
              <a:t>environment variable to the </a:t>
            </a:r>
            <a:r>
              <a:rPr lang="en-US" b="1" dirty="0" err="1"/>
              <a:t>iKey</a:t>
            </a:r>
            <a:r>
              <a:rPr lang="en-US" dirty="0"/>
              <a:t> of the Application Insights instance. </a:t>
            </a:r>
            <a:endParaRPr lang="en-US" b="1" u="sng" dirty="0"/>
          </a:p>
        </p:txBody>
      </p:sp>
      <p:pic>
        <p:nvPicPr>
          <p:cNvPr id="3" name="Picture 2">
            <a:extLst>
              <a:ext uri="{FF2B5EF4-FFF2-40B4-BE49-F238E27FC236}">
                <a16:creationId xmlns:a16="http://schemas.microsoft.com/office/drawing/2014/main" id="{8073F758-BBE7-C902-41E9-B6E1129A1120}"/>
              </a:ext>
            </a:extLst>
          </p:cNvPr>
          <p:cNvPicPr>
            <a:picLocks noChangeAspect="1"/>
          </p:cNvPicPr>
          <p:nvPr/>
        </p:nvPicPr>
        <p:blipFill>
          <a:blip r:embed="rId3"/>
          <a:stretch>
            <a:fillRect/>
          </a:stretch>
        </p:blipFill>
        <p:spPr>
          <a:xfrm>
            <a:off x="544946" y="2766217"/>
            <a:ext cx="11640762" cy="3634583"/>
          </a:xfrm>
          <a:prstGeom prst="rect">
            <a:avLst/>
          </a:prstGeom>
        </p:spPr>
      </p:pic>
    </p:spTree>
    <p:extLst>
      <p:ext uri="{BB962C8B-B14F-4D97-AF65-F5344CB8AC3E}">
        <p14:creationId xmlns:p14="http://schemas.microsoft.com/office/powerpoint/2010/main" val="33460199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3310293"/>
            <a:ext cx="9455727" cy="609398"/>
          </a:xfrm>
        </p:spPr>
        <p:txBody>
          <a:bodyPr/>
          <a:lstStyle/>
          <a:p>
            <a:pPr algn="l"/>
            <a:r>
              <a:rPr lang="en-US" dirty="0"/>
              <a:t>Open Service Mesh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433946" y="4080163"/>
            <a:ext cx="4008213" cy="307777"/>
          </a:xfrm>
          <a:prstGeom prst="rect">
            <a:avLst/>
          </a:prstGeom>
          <a:noFill/>
        </p:spPr>
        <p:txBody>
          <a:bodyPr wrap="none" lIns="0" tIns="0" rIns="0" bIns="0" rtlCol="0">
            <a:spAutoFit/>
          </a:bodyPr>
          <a:lstStyle/>
          <a:p>
            <a:pPr algn="l"/>
            <a:r>
              <a:rPr lang="en-US" sz="2000" dirty="0"/>
              <a:t>Management Plane for Kubernetes </a:t>
            </a:r>
          </a:p>
        </p:txBody>
      </p:sp>
    </p:spTree>
    <p:extLst>
      <p:ext uri="{BB962C8B-B14F-4D97-AF65-F5344CB8AC3E}">
        <p14:creationId xmlns:p14="http://schemas.microsoft.com/office/powerpoint/2010/main" val="77775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lumMod val="60000"/>
                    <a:lumOff val="40000"/>
                  </a:schemeClr>
                </a:solidFill>
              </a:rPr>
              <a:t>Taints and Tolerations with Node Selectors/Affinity</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2"/>
          </p:nvPr>
        </p:nvSpPr>
        <p:spPr>
          <a:xfrm>
            <a:off x="584200" y="1435097"/>
            <a:ext cx="11018519" cy="4284250"/>
          </a:xfrm>
        </p:spPr>
        <p:txBody>
          <a:bodyPr/>
          <a:lstStyle/>
          <a:p>
            <a:r>
              <a:rPr lang="en-US" sz="2400" dirty="0"/>
              <a:t>Adding tolerations to Pod for tainted Nodes does </a:t>
            </a:r>
            <a:r>
              <a:rPr lang="en-US" sz="2400" u="sng" dirty="0"/>
              <a:t>NOT</a:t>
            </a:r>
            <a:r>
              <a:rPr lang="en-US" sz="2400" dirty="0"/>
              <a:t> guarantee those Pods will be scheduled those tainted Node. </a:t>
            </a:r>
          </a:p>
          <a:p>
            <a:r>
              <a:rPr lang="en-US" sz="2400" dirty="0"/>
              <a:t>Taints, Tolerations and Node Selectors/Affinity can be used together to achieve complex results. </a:t>
            </a:r>
          </a:p>
          <a:p>
            <a:r>
              <a:rPr lang="en-US" sz="2400" b="1" dirty="0"/>
              <a:t>Example</a:t>
            </a:r>
            <a:r>
              <a:rPr lang="en-US" sz="2400" dirty="0"/>
              <a:t>: You want certain Pod to be scheduled on specific types of Nodes and you don’t want other types of Pods on those same Nodes: </a:t>
            </a:r>
          </a:p>
          <a:p>
            <a:pPr lvl="1"/>
            <a:r>
              <a:rPr lang="en-US" dirty="0"/>
              <a:t>Add labels to the Nodes specifying a special attribute </a:t>
            </a:r>
          </a:p>
          <a:p>
            <a:pPr lvl="1"/>
            <a:r>
              <a:rPr lang="en-US" dirty="0"/>
              <a:t>Add taints to the Nodes to keep out intolerant Pods </a:t>
            </a:r>
          </a:p>
          <a:p>
            <a:pPr lvl="1"/>
            <a:r>
              <a:rPr lang="en-US" dirty="0"/>
              <a:t>Add tolerations to your Pods to tolerate the taints </a:t>
            </a:r>
          </a:p>
          <a:p>
            <a:pPr lvl="1"/>
            <a:r>
              <a:rPr lang="en-US" dirty="0"/>
              <a:t>Add a Node Selector or Affinity to your Pods that select matching node labels. </a:t>
            </a:r>
          </a:p>
          <a:p>
            <a:r>
              <a:rPr lang="en-US" sz="2400" b="1" dirty="0"/>
              <a:t>Results</a:t>
            </a:r>
            <a:r>
              <a:rPr lang="en-US" sz="2400" dirty="0"/>
              <a:t>: Only desired Pods will be scheduled on the tainted Nodes</a:t>
            </a:r>
          </a:p>
        </p:txBody>
      </p:sp>
    </p:spTree>
    <p:extLst>
      <p:ext uri="{BB962C8B-B14F-4D97-AF65-F5344CB8AC3E}">
        <p14:creationId xmlns:p14="http://schemas.microsoft.com/office/powerpoint/2010/main" val="39531694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5AB07-833C-82ED-F239-78654183681C}"/>
              </a:ext>
            </a:extLst>
          </p:cNvPr>
          <p:cNvSpPr>
            <a:spLocks noGrp="1"/>
          </p:cNvSpPr>
          <p:nvPr>
            <p:ph type="title"/>
          </p:nvPr>
        </p:nvSpPr>
        <p:spPr>
          <a:xfrm>
            <a:off x="588263" y="457200"/>
            <a:ext cx="11018520" cy="553998"/>
          </a:xfrm>
        </p:spPr>
        <p:txBody>
          <a:bodyPr wrap="square" anchor="t">
            <a:normAutofit/>
          </a:bodyPr>
          <a:lstStyle/>
          <a:p>
            <a:r>
              <a:rPr lang="en-US" dirty="0">
                <a:solidFill>
                  <a:schemeClr val="accent1"/>
                </a:solidFill>
              </a:rPr>
              <a:t>Non-Technical Example</a:t>
            </a:r>
          </a:p>
        </p:txBody>
      </p:sp>
      <p:sp>
        <p:nvSpPr>
          <p:cNvPr id="3" name="Content Placeholder 2">
            <a:extLst>
              <a:ext uri="{FF2B5EF4-FFF2-40B4-BE49-F238E27FC236}">
                <a16:creationId xmlns:a16="http://schemas.microsoft.com/office/drawing/2014/main" id="{47FD537B-99EB-8156-E5EF-8D4EB768FC72}"/>
              </a:ext>
            </a:extLst>
          </p:cNvPr>
          <p:cNvSpPr>
            <a:spLocks noGrp="1"/>
          </p:cNvSpPr>
          <p:nvPr>
            <p:ph sz="quarter" idx="11"/>
          </p:nvPr>
        </p:nvSpPr>
        <p:spPr>
          <a:xfrm>
            <a:off x="588263" y="1335087"/>
            <a:ext cx="6833073" cy="5065713"/>
          </a:xfrm>
        </p:spPr>
        <p:txBody>
          <a:bodyPr wrap="square">
            <a:noAutofit/>
          </a:bodyPr>
          <a:lstStyle/>
          <a:p>
            <a:pPr marL="457200" indent="-457200">
              <a:lnSpc>
                <a:spcPct val="90000"/>
              </a:lnSpc>
              <a:buFont typeface="+mj-lt"/>
              <a:buAutoNum type="arabicPeriod"/>
            </a:pPr>
            <a:r>
              <a:rPr lang="en-US" sz="2000" dirty="0"/>
              <a:t>You and your friends (</a:t>
            </a:r>
            <a:r>
              <a:rPr lang="en-US" sz="2000" b="1" dirty="0"/>
              <a:t>containers in a pod</a:t>
            </a:r>
            <a:r>
              <a:rPr lang="en-US" sz="2000" dirty="0"/>
              <a:t>) want to go out to dinner. </a:t>
            </a:r>
          </a:p>
          <a:p>
            <a:pPr marL="457200" indent="-457200">
              <a:lnSpc>
                <a:spcPct val="90000"/>
              </a:lnSpc>
              <a:buFont typeface="+mj-lt"/>
              <a:buAutoNum type="arabicPeriod"/>
            </a:pPr>
            <a:r>
              <a:rPr lang="en-US" sz="2000" dirty="0"/>
              <a:t>You have 3 restaurants (</a:t>
            </a:r>
            <a:r>
              <a:rPr lang="en-US" sz="2000" b="1" dirty="0"/>
              <a:t>nodes</a:t>
            </a:r>
            <a:r>
              <a:rPr lang="en-US" sz="2000" dirty="0"/>
              <a:t>) to choose from. </a:t>
            </a:r>
          </a:p>
          <a:p>
            <a:pPr marL="457200" indent="-457200">
              <a:lnSpc>
                <a:spcPct val="90000"/>
              </a:lnSpc>
              <a:buFont typeface="+mj-lt"/>
              <a:buAutoNum type="arabicPeriod"/>
            </a:pPr>
            <a:r>
              <a:rPr lang="en-US" sz="2000" dirty="0"/>
              <a:t>One restaurant puts up a sign (</a:t>
            </a:r>
            <a:r>
              <a:rPr lang="en-US" sz="2000" b="1" dirty="0"/>
              <a:t>label</a:t>
            </a:r>
            <a:r>
              <a:rPr lang="en-US" sz="2000" dirty="0"/>
              <a:t>) saying they’re a Fancy restaurant. </a:t>
            </a:r>
          </a:p>
          <a:p>
            <a:pPr marL="457200" indent="-457200">
              <a:lnSpc>
                <a:spcPct val="90000"/>
              </a:lnSpc>
              <a:buFont typeface="+mj-lt"/>
              <a:buAutoNum type="arabicPeriod"/>
            </a:pPr>
            <a:r>
              <a:rPr lang="en-US" sz="2000" dirty="0"/>
              <a:t>The Fancy restaurant adds a </a:t>
            </a:r>
            <a:r>
              <a:rPr lang="en-US" sz="2000" u="sng" dirty="0"/>
              <a:t>dress code </a:t>
            </a:r>
            <a:r>
              <a:rPr lang="en-US" sz="2000" dirty="0"/>
              <a:t>(</a:t>
            </a:r>
            <a:r>
              <a:rPr lang="en-US" sz="2000" b="1" dirty="0"/>
              <a:t>taint</a:t>
            </a:r>
            <a:r>
              <a:rPr lang="en-US" sz="2000" dirty="0"/>
              <a:t>) and does not allow customers inside (</a:t>
            </a:r>
            <a:r>
              <a:rPr lang="en-US" sz="2000" b="1" dirty="0" err="1"/>
              <a:t>NoSchedule</a:t>
            </a:r>
            <a:r>
              <a:rPr lang="en-US" sz="2000" dirty="0"/>
              <a:t>) who are not properly attired. Most customer decide to go elsewhere. </a:t>
            </a:r>
          </a:p>
          <a:p>
            <a:pPr marL="457200" indent="-457200">
              <a:lnSpc>
                <a:spcPct val="90000"/>
              </a:lnSpc>
              <a:buFont typeface="+mj-lt"/>
              <a:buAutoNum type="arabicPeriod"/>
            </a:pPr>
            <a:r>
              <a:rPr lang="en-US" sz="2000" dirty="0"/>
              <a:t>You and your friends put on nice clothes (</a:t>
            </a:r>
            <a:r>
              <a:rPr lang="en-US" sz="2000" b="1" dirty="0"/>
              <a:t>tolerations</a:t>
            </a:r>
            <a:r>
              <a:rPr lang="en-US" sz="2000" dirty="0"/>
              <a:t>) so you can enter fancy restaurants. </a:t>
            </a:r>
          </a:p>
          <a:p>
            <a:pPr marL="457200" indent="-457200">
              <a:lnSpc>
                <a:spcPct val="90000"/>
              </a:lnSpc>
              <a:buFont typeface="+mj-lt"/>
              <a:buAutoNum type="arabicPeriod"/>
            </a:pPr>
            <a:r>
              <a:rPr lang="en-US" sz="2000" dirty="0"/>
              <a:t>However, there’s nothing to say that you </a:t>
            </a:r>
            <a:r>
              <a:rPr lang="en-US" sz="2000" u="sng" dirty="0"/>
              <a:t>must</a:t>
            </a:r>
            <a:r>
              <a:rPr lang="en-US" sz="2000" dirty="0"/>
              <a:t> go to a fancy restaurant. You can go anywhere. </a:t>
            </a:r>
          </a:p>
          <a:p>
            <a:pPr marL="457200" indent="-457200">
              <a:lnSpc>
                <a:spcPct val="90000"/>
              </a:lnSpc>
              <a:buFont typeface="+mj-lt"/>
              <a:buAutoNum type="arabicPeriod"/>
            </a:pPr>
            <a:r>
              <a:rPr lang="en-US" sz="2000" dirty="0"/>
              <a:t>You and your friends want to </a:t>
            </a:r>
            <a:r>
              <a:rPr lang="en-US" sz="2000" u="sng" dirty="0"/>
              <a:t>only</a:t>
            </a:r>
            <a:r>
              <a:rPr lang="en-US" sz="2000" dirty="0"/>
              <a:t> go to fancy restaurants (</a:t>
            </a:r>
            <a:r>
              <a:rPr lang="en-US" sz="2000" b="1" dirty="0"/>
              <a:t>node selector/affinity</a:t>
            </a:r>
            <a:r>
              <a:rPr lang="en-US" sz="2000" dirty="0"/>
              <a:t>). </a:t>
            </a:r>
          </a:p>
        </p:txBody>
      </p:sp>
      <p:pic>
        <p:nvPicPr>
          <p:cNvPr id="9" name="Picture 8">
            <a:extLst>
              <a:ext uri="{FF2B5EF4-FFF2-40B4-BE49-F238E27FC236}">
                <a16:creationId xmlns:a16="http://schemas.microsoft.com/office/drawing/2014/main" id="{4D51DF49-119B-31BE-15F2-2BBBEA29D281}"/>
              </a:ext>
            </a:extLst>
          </p:cNvPr>
          <p:cNvPicPr>
            <a:picLocks noChangeAspect="1"/>
          </p:cNvPicPr>
          <p:nvPr/>
        </p:nvPicPr>
        <p:blipFill>
          <a:blip r:embed="rId3"/>
          <a:stretch>
            <a:fillRect/>
          </a:stretch>
        </p:blipFill>
        <p:spPr>
          <a:xfrm>
            <a:off x="7502978" y="673260"/>
            <a:ext cx="4565929" cy="5670390"/>
          </a:xfrm>
          <a:prstGeom prst="rect">
            <a:avLst/>
          </a:prstGeom>
        </p:spPr>
      </p:pic>
    </p:spTree>
    <p:extLst>
      <p:ext uri="{BB962C8B-B14F-4D97-AF65-F5344CB8AC3E}">
        <p14:creationId xmlns:p14="http://schemas.microsoft.com/office/powerpoint/2010/main" val="16578377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8FE8-606E-7D17-06DD-76FC355A4071}"/>
              </a:ext>
            </a:extLst>
          </p:cNvPr>
          <p:cNvSpPr>
            <a:spLocks noGrp="1"/>
          </p:cNvSpPr>
          <p:nvPr>
            <p:ph type="title"/>
          </p:nvPr>
        </p:nvSpPr>
        <p:spPr>
          <a:xfrm>
            <a:off x="1368136" y="2700896"/>
            <a:ext cx="9455727" cy="1218795"/>
          </a:xfrm>
        </p:spPr>
        <p:txBody>
          <a:bodyPr/>
          <a:lstStyle/>
          <a:p>
            <a:r>
              <a:rPr lang="en-US" dirty="0"/>
              <a:t>Node Selectors, Taints and Tolerations Demo</a:t>
            </a:r>
          </a:p>
        </p:txBody>
      </p:sp>
      <p:sp>
        <p:nvSpPr>
          <p:cNvPr id="3" name="TextBox 2">
            <a:extLst>
              <a:ext uri="{FF2B5EF4-FFF2-40B4-BE49-F238E27FC236}">
                <a16:creationId xmlns:a16="http://schemas.microsoft.com/office/drawing/2014/main" id="{B12EEF7B-73AF-AEE5-6368-11AA9A867F4B}"/>
              </a:ext>
            </a:extLst>
          </p:cNvPr>
          <p:cNvSpPr txBox="1"/>
          <p:nvPr/>
        </p:nvSpPr>
        <p:spPr>
          <a:xfrm>
            <a:off x="1399309" y="4267200"/>
            <a:ext cx="7794313" cy="307777"/>
          </a:xfrm>
          <a:prstGeom prst="rect">
            <a:avLst/>
          </a:prstGeom>
          <a:noFill/>
        </p:spPr>
        <p:txBody>
          <a:bodyPr wrap="none" lIns="0" tIns="0" rIns="0" bIns="0" rtlCol="0">
            <a:spAutoFit/>
          </a:bodyPr>
          <a:lstStyle/>
          <a:p>
            <a:pPr algn="l"/>
            <a:r>
              <a:rPr lang="en-US" sz="2000" dirty="0"/>
              <a:t>Coordinating Workloads using Node Selectors, Taints and Tolerations</a:t>
            </a:r>
          </a:p>
        </p:txBody>
      </p:sp>
    </p:spTree>
    <p:extLst>
      <p:ext uri="{BB962C8B-B14F-4D97-AF65-F5344CB8AC3E}">
        <p14:creationId xmlns:p14="http://schemas.microsoft.com/office/powerpoint/2010/main" val="370583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9" ma:contentTypeDescription="Create a new document." ma:contentTypeScope="" ma:versionID="0276061755256966016c394d16d8196f">
  <xsd:schema xmlns:xsd="http://www.w3.org/2001/XMLSchema" xmlns:xs="http://www.w3.org/2001/XMLSchema" xmlns:p="http://schemas.microsoft.com/office/2006/metadata/properties" xmlns:ns1="http://schemas.microsoft.com/sharepoint/v3" xmlns:ns2="129b2d4d-029d-490d-a31a-657366908f14" xmlns:ns3="bfd05f21-534f-4f13-9827-6d5667c260d0" xmlns:ns4="230e9df3-be65-4c73-a93b-d1236ebd677e" targetNamespace="http://schemas.microsoft.com/office/2006/metadata/properties" ma:root="true" ma:fieldsID="7f9a5fef9042a15546033d35247acacb" ns1:_="" ns2:_="" ns3:_="" ns4:_="">
    <xsd:import namespace="http://schemas.microsoft.com/sharepoint/v3"/>
    <xsd:import namespace="129b2d4d-029d-490d-a31a-657366908f14"/>
    <xsd:import namespace="bfd05f21-534f-4f13-9827-6d5667c260d0"/>
    <xsd:import namespace="230e9df3-be65-4c73-a93b-d1236ebd677e"/>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element ref="ns3:MediaServiceSearchProperties" minOccurs="0"/>
                <xsd:element ref="ns3: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320a77eb-d0dc-4ee4-82fb-6319c170d1d2}" ma:internalName="TaxCatchAll" ma:showField="CatchAllData" ma:web="129b2d4d-029d-490d-a31a-657366908f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fd05f21-534f-4f13-9827-6d5667c260d0" xsi:nil="true"/>
    <lcf76f155ced4ddcb4097134ff3c332f xmlns="bfd05f21-534f-4f13-9827-6d5667c260d0">
      <Terms xmlns="http://schemas.microsoft.com/office/infopath/2007/PartnerControls"/>
    </lcf76f155ced4ddcb4097134ff3c332f>
    <TaxCatchAll xmlns="230e9df3-be65-4c73-a93b-d1236ebd677e" xsi:nil="true"/>
    <SharedWithUsers xmlns="129b2d4d-029d-490d-a31a-657366908f14">
      <UserInfo>
        <DisplayName>Dan Shue</DisplayName>
        <AccountId>1640</AccountId>
        <AccountType/>
      </UserInfo>
      <UserInfo>
        <DisplayName>Chris Wiederspan</DisplayName>
        <AccountId>71459</AccountId>
        <AccountType/>
      </UserInfo>
      <UserInfo>
        <DisplayName>Jeffrey Bush</DisplayName>
        <AccountId>250912</AccountId>
        <AccountType/>
      </UserInfo>
      <UserInfo>
        <DisplayName>Vrushali Soni</DisplayName>
        <AccountId>56631</AccountId>
        <AccountType/>
      </UserInfo>
      <UserInfo>
        <DisplayName>Nills Franssens</DisplayName>
        <AccountId>24665</AccountId>
        <AccountType/>
      </UserInfo>
      <UserInfo>
        <DisplayName>Adam Lubenow</DisplayName>
        <AccountId>255543</AccountId>
        <AccountType/>
      </UserInfo>
      <UserInfo>
        <DisplayName>Mark Waddell</DisplayName>
        <AccountId>260684</AccountId>
        <AccountType/>
      </UserInfo>
      <UserInfo>
        <DisplayName>Roberto Mardeni</DisplayName>
        <AccountId>71455</AccountId>
        <AccountType/>
      </UserInfo>
      <UserInfo>
        <DisplayName>Srini Ambati</DisplayName>
        <AccountId>5131</AccountId>
        <AccountType/>
      </UserInfo>
      <UserInfo>
        <DisplayName>Anarka Fairchild</DisplayName>
        <AccountId>70308</AccountId>
        <AccountType/>
      </UserInfo>
      <UserInfo>
        <DisplayName>Lauren Hutchinson</DisplayName>
        <AccountId>273692</AccountId>
        <AccountType/>
      </UserInfo>
      <UserInfo>
        <DisplayName>Ria Patel</DisplayName>
        <AccountId>283516</AccountId>
        <AccountType/>
      </UserInfo>
      <UserInfo>
        <DisplayName>Josh Handel</DisplayName>
        <AccountId>268131</AccountId>
        <AccountType/>
      </UserInfo>
      <UserInfo>
        <DisplayName>Jeremy French</DisplayName>
        <AccountId>265186</AccountId>
        <AccountType/>
      </UserInfo>
      <UserInfo>
        <DisplayName>Arzo Akbari</DisplayName>
        <AccountId>190189</AccountId>
        <AccountType/>
      </UserInfo>
    </SharedWithUsers>
  </documentManagement>
</p:properties>
</file>

<file path=customXml/itemProps1.xml><?xml version="1.0" encoding="utf-8"?>
<ds:datastoreItem xmlns:ds="http://schemas.openxmlformats.org/officeDocument/2006/customXml" ds:itemID="{E96A6B14-A71B-4038-964D-1209243FD2B1}">
  <ds:schemaRefs>
    <ds:schemaRef ds:uri="office.server.policy"/>
  </ds:schemaRefs>
</ds:datastoreItem>
</file>

<file path=customXml/itemProps2.xml><?xml version="1.0" encoding="utf-8"?>
<ds:datastoreItem xmlns:ds="http://schemas.openxmlformats.org/officeDocument/2006/customXml" ds:itemID="{7FF8BDAB-93F1-49C8-81FB-25E1138C9C62}">
  <ds:schemaRefs>
    <ds:schemaRef ds:uri="http://schemas.microsoft.com/sharepoint/v3/contenttype/forms"/>
  </ds:schemaRefs>
</ds:datastoreItem>
</file>

<file path=customXml/itemProps3.xml><?xml version="1.0" encoding="utf-8"?>
<ds:datastoreItem xmlns:ds="http://schemas.openxmlformats.org/officeDocument/2006/customXml" ds:itemID="{BC1CF15B-BEA9-482C-A34C-8E2F621E6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FFAF80C-FE48-49F6-8CB9-3C8D0150EF50}">
  <ds:schemaRefs>
    <ds:schemaRef ds:uri="http://www.w3.org/XML/1998/namespace"/>
    <ds:schemaRef ds:uri="http://schemas.microsoft.com/office/infopath/2007/PartnerControls"/>
    <ds:schemaRef ds:uri="http://purl.org/dc/dcmitype/"/>
    <ds:schemaRef ds:uri="bfd05f21-534f-4f13-9827-6d5667c260d0"/>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30e9df3-be65-4c73-a93b-d1236ebd677e"/>
    <ds:schemaRef ds:uri="129b2d4d-029d-490d-a31a-657366908f14"/>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5401</Words>
  <Application>Microsoft Office PowerPoint</Application>
  <PresentationFormat>Widescreen</PresentationFormat>
  <Paragraphs>510</Paragraphs>
  <Slides>68</Slides>
  <Notes>63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68</vt:i4>
      </vt:variant>
    </vt:vector>
  </HeadingPairs>
  <TitlesOfParts>
    <vt:vector size="76" baseType="lpstr">
      <vt:lpstr>Arial</vt:lpstr>
      <vt:lpstr>Calibri</vt:lpstr>
      <vt:lpstr>Consolas</vt:lpstr>
      <vt:lpstr>Segoe UI</vt:lpstr>
      <vt:lpstr>Segoe UI Semibold</vt:lpstr>
      <vt:lpstr>Wingdings</vt:lpstr>
      <vt:lpstr>Dapr White Template</vt:lpstr>
      <vt:lpstr>Black Template</vt:lpstr>
      <vt:lpstr>Azure Kubernetes Workshop</vt:lpstr>
      <vt:lpstr>Agenda</vt:lpstr>
      <vt:lpstr>Node Selectors / Node Affinity</vt:lpstr>
      <vt:lpstr>Node Affinity</vt:lpstr>
      <vt:lpstr>Taints and Tolerations</vt:lpstr>
      <vt:lpstr>Taints and Tolerations</vt:lpstr>
      <vt:lpstr>Taints and Tolerations with Node Selectors/Affinity</vt:lpstr>
      <vt:lpstr>Non-Technical Example</vt:lpstr>
      <vt:lpstr>Node Selectors, Taints and Tolerations Demo</vt:lpstr>
      <vt:lpstr>Pod Affinity/Anti-Affinity</vt:lpstr>
      <vt:lpstr>Actions for Affinity</vt:lpstr>
      <vt:lpstr>Pod Affinity/Anti-Affinity Demo</vt:lpstr>
      <vt:lpstr>Pod Topology Spread Contraints</vt:lpstr>
      <vt:lpstr>Pod Topology Spread Constraints</vt:lpstr>
      <vt:lpstr>StatefulSets</vt:lpstr>
      <vt:lpstr>StatefulSets</vt:lpstr>
      <vt:lpstr>Headless Service</vt:lpstr>
      <vt:lpstr>How Headless Services Work</vt:lpstr>
      <vt:lpstr>StatefulSet Demo</vt:lpstr>
      <vt:lpstr>Network Policy</vt:lpstr>
      <vt:lpstr>Network Policy Configuration</vt:lpstr>
      <vt:lpstr>Network Policy Configuration</vt:lpstr>
      <vt:lpstr>AKS Network Policy Options</vt:lpstr>
      <vt:lpstr>AKS Network Policy Comparison</vt:lpstr>
      <vt:lpstr>Network Policy</vt:lpstr>
      <vt:lpstr>Request and Limits</vt:lpstr>
      <vt:lpstr>Resources: Virtual Machines</vt:lpstr>
      <vt:lpstr>Resources: Containers</vt:lpstr>
      <vt:lpstr>Resources Request and Limits</vt:lpstr>
      <vt:lpstr>Resources Request and Limits</vt:lpstr>
      <vt:lpstr>Resources Guarantess</vt:lpstr>
      <vt:lpstr>Default Request and Limits</vt:lpstr>
      <vt:lpstr>Namespace Resource Quota</vt:lpstr>
      <vt:lpstr>Resource Requests, Limit, Ranges and Quotas</vt:lpstr>
      <vt:lpstr>AutoScaler</vt:lpstr>
      <vt:lpstr>Quality of Service(QoS) Classes</vt:lpstr>
      <vt:lpstr>What Values Request and Limit Should be Used?</vt:lpstr>
      <vt:lpstr>Vertical Pod AutoScaler( Add-on)</vt:lpstr>
      <vt:lpstr>FairWinds Goldilocks</vt:lpstr>
      <vt:lpstr>Horizontal Pod AutoScaler ( Built-in)</vt:lpstr>
      <vt:lpstr>Horizontal Pod AutoScaler ( Built-in)</vt:lpstr>
      <vt:lpstr>Cluster AutoScaler ( Built-in)</vt:lpstr>
      <vt:lpstr>Horizontal Pod Autoscaler Demo</vt:lpstr>
      <vt:lpstr>Scaling</vt:lpstr>
      <vt:lpstr>Kubernetes Event Driven Autoscaling ( KEDA)</vt:lpstr>
      <vt:lpstr>KEDA Scaler</vt:lpstr>
      <vt:lpstr>KEDA Demo</vt:lpstr>
      <vt:lpstr>Pod Disruptions</vt:lpstr>
      <vt:lpstr>Pod Disruptions Budget (PDB)</vt:lpstr>
      <vt:lpstr>Pod Disruptions Budget (PDB) Configurations</vt:lpstr>
      <vt:lpstr>Node Pool Upgrade Demo with PDBs</vt:lpstr>
      <vt:lpstr>Service Mesh</vt:lpstr>
      <vt:lpstr>Open Service Mesh ( OSM)</vt:lpstr>
      <vt:lpstr>Open Service Mesh ( OSM)</vt:lpstr>
      <vt:lpstr>Open Service Mesh Features</vt:lpstr>
      <vt:lpstr>Installing OSM</vt:lpstr>
      <vt:lpstr>Configuring OSM</vt:lpstr>
      <vt:lpstr>OSM – Ingress Backend</vt:lpstr>
      <vt:lpstr>OSM – Traffic Management</vt:lpstr>
      <vt:lpstr>OSM – SMI Traffic Policy Mode</vt:lpstr>
      <vt:lpstr>Chained Application Managed by OSM</vt:lpstr>
      <vt:lpstr>OSM – Traffic Split (Canary Release)</vt:lpstr>
      <vt:lpstr>OSM – Traffic Split (Canary Release)</vt:lpstr>
      <vt:lpstr>OSM – Egress</vt:lpstr>
      <vt:lpstr>OSM – Observability with Prometheus and Grafana</vt:lpstr>
      <vt:lpstr>OSM – Observability with Azure Monitor</vt:lpstr>
      <vt:lpstr>OSM – Observability with Application Insights</vt:lpstr>
      <vt:lpstr>Open Service Mesh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Innovation</dc:title>
  <dc:creator/>
  <cp:lastModifiedBy/>
  <cp:revision>30</cp:revision>
  <dcterms:created xsi:type="dcterms:W3CDTF">2022-04-26T23:48:17Z</dcterms:created>
  <dcterms:modified xsi:type="dcterms:W3CDTF">2023-07-26T05:19:08Z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MediaServiceImageTags">
    <vt:lpwstr/>
  </property>
</Properties>
</file>